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6" r:id="rId2"/>
    <p:sldId id="322" r:id="rId3"/>
    <p:sldId id="367" r:id="rId4"/>
    <p:sldId id="372" r:id="rId5"/>
    <p:sldId id="368" r:id="rId6"/>
    <p:sldId id="373" r:id="rId7"/>
    <p:sldId id="369" r:id="rId8"/>
    <p:sldId id="374" r:id="rId9"/>
    <p:sldId id="370" r:id="rId10"/>
    <p:sldId id="375" r:id="rId11"/>
    <p:sldId id="371" r:id="rId12"/>
    <p:sldId id="376" r:id="rId13"/>
    <p:sldId id="356" r:id="rId14"/>
    <p:sldId id="361" r:id="rId15"/>
    <p:sldId id="357" r:id="rId16"/>
    <p:sldId id="358" r:id="rId17"/>
    <p:sldId id="359" r:id="rId18"/>
    <p:sldId id="360" r:id="rId19"/>
    <p:sldId id="378" r:id="rId20"/>
    <p:sldId id="379" r:id="rId21"/>
    <p:sldId id="296" r:id="rId22"/>
    <p:sldId id="332" r:id="rId23"/>
    <p:sldId id="333" r:id="rId24"/>
    <p:sldId id="285" r:id="rId25"/>
  </p:sldIdLst>
  <p:sldSz cx="9144000" cy="6858000" type="screen4x3"/>
  <p:notesSz cx="6858000" cy="8891588"/>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69" d="100"/>
          <a:sy n="69" d="100"/>
        </p:scale>
        <p:origin x="-1386"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6083" name="Rectangle 3"/>
          <p:cNvSpPr>
            <a:spLocks noGrp="1" noChangeArrowheads="1"/>
          </p:cNvSpPr>
          <p:nvPr>
            <p:ph type="dt" sz="quarter" idx="1"/>
          </p:nvPr>
        </p:nvSpPr>
        <p:spPr bwMode="auto">
          <a:xfrm>
            <a:off x="3884613" y="0"/>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445466"/>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6085" name="Rectangle 5"/>
          <p:cNvSpPr>
            <a:spLocks noGrp="1" noChangeArrowheads="1"/>
          </p:cNvSpPr>
          <p:nvPr>
            <p:ph type="sldNum" sz="quarter" idx="3"/>
          </p:nvPr>
        </p:nvSpPr>
        <p:spPr bwMode="auto">
          <a:xfrm>
            <a:off x="3884613" y="8445466"/>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D972BCA-14BB-4B3D-B5EE-8033EF68DC09}" type="slidenum">
              <a:rPr lang="en-US"/>
              <a:pPr/>
              <a:t>‹#›</a:t>
            </a:fld>
            <a:endParaRPr lang="en-US"/>
          </a:p>
        </p:txBody>
      </p:sp>
    </p:spTree>
    <p:extLst>
      <p:ext uri="{BB962C8B-B14F-4D97-AF65-F5344CB8AC3E}">
        <p14:creationId xmlns:p14="http://schemas.microsoft.com/office/powerpoint/2010/main" val="738885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5" name="Rectangle 3"/>
          <p:cNvSpPr>
            <a:spLocks noGrp="1" noChangeArrowheads="1"/>
          </p:cNvSpPr>
          <p:nvPr>
            <p:ph type="dt" idx="1"/>
          </p:nvPr>
        </p:nvSpPr>
        <p:spPr bwMode="auto">
          <a:xfrm>
            <a:off x="3884613" y="0"/>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206500" y="666750"/>
            <a:ext cx="4445000" cy="3333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223504"/>
            <a:ext cx="5486400" cy="4001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445466"/>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9" name="Rectangle 7"/>
          <p:cNvSpPr>
            <a:spLocks noGrp="1" noChangeArrowheads="1"/>
          </p:cNvSpPr>
          <p:nvPr>
            <p:ph type="sldNum" sz="quarter" idx="5"/>
          </p:nvPr>
        </p:nvSpPr>
        <p:spPr bwMode="auto">
          <a:xfrm>
            <a:off x="3884613" y="8445466"/>
            <a:ext cx="2971800" cy="44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DE67062-AE1C-4C00-8535-917389742B5F}" type="slidenum">
              <a:rPr lang="en-US"/>
              <a:pPr/>
              <a:t>‹#›</a:t>
            </a:fld>
            <a:endParaRPr lang="en-US"/>
          </a:p>
        </p:txBody>
      </p:sp>
    </p:spTree>
    <p:extLst>
      <p:ext uri="{BB962C8B-B14F-4D97-AF65-F5344CB8AC3E}">
        <p14:creationId xmlns:p14="http://schemas.microsoft.com/office/powerpoint/2010/main" val="1746576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67062-AE1C-4C00-8535-917389742B5F}" type="slidenum">
              <a:rPr lang="en-US" smtClean="0"/>
              <a:pPr/>
              <a:t>16</a:t>
            </a:fld>
            <a:endParaRPr lang="en-US"/>
          </a:p>
        </p:txBody>
      </p:sp>
    </p:spTree>
    <p:extLst>
      <p:ext uri="{BB962C8B-B14F-4D97-AF65-F5344CB8AC3E}">
        <p14:creationId xmlns:p14="http://schemas.microsoft.com/office/powerpoint/2010/main" val="2658876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67062-AE1C-4C00-8535-917389742B5F}" type="slidenum">
              <a:rPr lang="en-US" smtClean="0"/>
              <a:pPr/>
              <a:t>17</a:t>
            </a:fld>
            <a:endParaRPr lang="en-US"/>
          </a:p>
        </p:txBody>
      </p:sp>
    </p:spTree>
    <p:extLst>
      <p:ext uri="{BB962C8B-B14F-4D97-AF65-F5344CB8AC3E}">
        <p14:creationId xmlns:p14="http://schemas.microsoft.com/office/powerpoint/2010/main" val="2658876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67062-AE1C-4C00-8535-917389742B5F}" type="slidenum">
              <a:rPr lang="en-US" smtClean="0"/>
              <a:pPr/>
              <a:t>18</a:t>
            </a:fld>
            <a:endParaRPr lang="en-US"/>
          </a:p>
        </p:txBody>
      </p:sp>
    </p:spTree>
    <p:extLst>
      <p:ext uri="{BB962C8B-B14F-4D97-AF65-F5344CB8AC3E}">
        <p14:creationId xmlns:p14="http://schemas.microsoft.com/office/powerpoint/2010/main" val="2658876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Freeform 41"/>
          <p:cNvSpPr>
            <a:spLocks/>
          </p:cNvSpPr>
          <p:nvPr/>
        </p:nvSpPr>
        <p:spPr bwMode="gray">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4" name="Freeform 42"/>
          <p:cNvSpPr>
            <a:spLocks/>
          </p:cNvSpPr>
          <p:nvPr/>
        </p:nvSpPr>
        <p:spPr bwMode="gray">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5" name="Freeform 43"/>
          <p:cNvSpPr>
            <a:spLocks/>
          </p:cNvSpPr>
          <p:nvPr/>
        </p:nvSpPr>
        <p:spPr bwMode="gray">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1" name="Freeform 79"/>
          <p:cNvSpPr>
            <a:spLocks/>
          </p:cNvSpPr>
          <p:nvPr/>
        </p:nvSpPr>
        <p:spPr bwMode="gray">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7" name="Freeform 45"/>
          <p:cNvSpPr>
            <a:spLocks/>
          </p:cNvSpPr>
          <p:nvPr/>
        </p:nvSpPr>
        <p:spPr bwMode="gray">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0E3B237C-2BCC-4FA4-A5B3-2D1140C23A0E}" type="slidenum">
              <a:rPr lang="en-US"/>
              <a:pPr/>
              <a:t>‹#›</a:t>
            </a:fld>
            <a:endParaRPr lang="en-US"/>
          </a:p>
        </p:txBody>
      </p:sp>
      <p:sp>
        <p:nvSpPr>
          <p:cNvPr id="3110" name="Text Box 38"/>
          <p:cNvSpPr txBox="1">
            <a:spLocks noChangeArrowheads="1"/>
          </p:cNvSpPr>
          <p:nvPr/>
        </p:nvSpPr>
        <p:spPr bwMode="gray">
          <a:xfrm>
            <a:off x="333375" y="4714875"/>
            <a:ext cx="13033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200">
                <a:latin typeface="Arial Black" pitchFamily="34" charset="0"/>
              </a:rPr>
              <a:t>L/O/G/O</a:t>
            </a:r>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9"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noProof="0" smtClean="0"/>
              <a:t>Click to edit Master title style</a:t>
            </a:r>
          </a:p>
        </p:txBody>
      </p:sp>
      <p:pic>
        <p:nvPicPr>
          <p:cNvPr id="3155"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0" y="609600"/>
            <a:ext cx="2663825" cy="2197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nodeType="afterGroup">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nodeType="afterGroup">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nodeType="afterGroup">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313C77-DB36-489B-86D7-4C6048947AE7}" type="slidenum">
              <a:rPr lang="en-US"/>
              <a:pPr/>
              <a:t>‹#›</a:t>
            </a:fld>
            <a:endParaRPr lang="en-US"/>
          </a:p>
        </p:txBody>
      </p:sp>
    </p:spTree>
    <p:extLst>
      <p:ext uri="{BB962C8B-B14F-4D97-AF65-F5344CB8AC3E}">
        <p14:creationId xmlns:p14="http://schemas.microsoft.com/office/powerpoint/2010/main" val="214013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C54B02-A2B3-4A3E-A493-04C2ABCE6AF1}" type="slidenum">
              <a:rPr lang="en-US"/>
              <a:pPr/>
              <a:t>‹#›</a:t>
            </a:fld>
            <a:endParaRPr lang="en-US"/>
          </a:p>
        </p:txBody>
      </p:sp>
    </p:spTree>
    <p:extLst>
      <p:ext uri="{BB962C8B-B14F-4D97-AF65-F5344CB8AC3E}">
        <p14:creationId xmlns:p14="http://schemas.microsoft.com/office/powerpoint/2010/main" val="1237932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11DE6C6-0745-42C1-A400-55B0DAB40462}" type="slidenum">
              <a:rPr lang="en-US"/>
              <a:pPr/>
              <a:t>‹#›</a:t>
            </a:fld>
            <a:endParaRPr lang="en-US"/>
          </a:p>
        </p:txBody>
      </p:sp>
    </p:spTree>
    <p:extLst>
      <p:ext uri="{BB962C8B-B14F-4D97-AF65-F5344CB8AC3E}">
        <p14:creationId xmlns:p14="http://schemas.microsoft.com/office/powerpoint/2010/main" val="2160799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EE2548A-AC5A-4093-9199-A3E9355885D8}" type="slidenum">
              <a:rPr lang="en-US"/>
              <a:pPr/>
              <a:t>‹#›</a:t>
            </a:fld>
            <a:endParaRPr lang="en-US"/>
          </a:p>
        </p:txBody>
      </p:sp>
    </p:spTree>
    <p:extLst>
      <p:ext uri="{BB962C8B-B14F-4D97-AF65-F5344CB8AC3E}">
        <p14:creationId xmlns:p14="http://schemas.microsoft.com/office/powerpoint/2010/main" val="3263836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E211437-7D13-4E47-B95E-44F601CEFB7C}" type="slidenum">
              <a:rPr lang="en-US"/>
              <a:pPr/>
              <a:t>‹#›</a:t>
            </a:fld>
            <a:endParaRPr lang="en-US"/>
          </a:p>
        </p:txBody>
      </p:sp>
    </p:spTree>
    <p:extLst>
      <p:ext uri="{BB962C8B-B14F-4D97-AF65-F5344CB8AC3E}">
        <p14:creationId xmlns:p14="http://schemas.microsoft.com/office/powerpoint/2010/main" val="3988135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62B3D50-220A-48DE-985E-81A2D45A5A72}" type="slidenum">
              <a:rPr lang="en-US"/>
              <a:pPr/>
              <a:t>‹#›</a:t>
            </a:fld>
            <a:endParaRPr lang="en-US"/>
          </a:p>
        </p:txBody>
      </p:sp>
    </p:spTree>
    <p:extLst>
      <p:ext uri="{BB962C8B-B14F-4D97-AF65-F5344CB8AC3E}">
        <p14:creationId xmlns:p14="http://schemas.microsoft.com/office/powerpoint/2010/main" val="1243331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1BA9EBC-4A27-4EA2-B543-5120DCD06BED}" type="slidenum">
              <a:rPr lang="en-US"/>
              <a:pPr/>
              <a:t>‹#›</a:t>
            </a:fld>
            <a:endParaRPr lang="en-US"/>
          </a:p>
        </p:txBody>
      </p:sp>
    </p:spTree>
    <p:extLst>
      <p:ext uri="{BB962C8B-B14F-4D97-AF65-F5344CB8AC3E}">
        <p14:creationId xmlns:p14="http://schemas.microsoft.com/office/powerpoint/2010/main" val="139417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723BE3-34D8-4219-9F6C-A71D3D316ACF}" type="slidenum">
              <a:rPr lang="en-US"/>
              <a:pPr/>
              <a:t>‹#›</a:t>
            </a:fld>
            <a:endParaRPr lang="en-US"/>
          </a:p>
        </p:txBody>
      </p:sp>
    </p:spTree>
    <p:extLst>
      <p:ext uri="{BB962C8B-B14F-4D97-AF65-F5344CB8AC3E}">
        <p14:creationId xmlns:p14="http://schemas.microsoft.com/office/powerpoint/2010/main" val="115573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31B167-C80B-4AC9-B880-23B395FC6306}" type="slidenum">
              <a:rPr lang="en-US"/>
              <a:pPr/>
              <a:t>‹#›</a:t>
            </a:fld>
            <a:endParaRPr lang="en-US"/>
          </a:p>
        </p:txBody>
      </p:sp>
    </p:spTree>
    <p:extLst>
      <p:ext uri="{BB962C8B-B14F-4D97-AF65-F5344CB8AC3E}">
        <p14:creationId xmlns:p14="http://schemas.microsoft.com/office/powerpoint/2010/main" val="382258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B251BF-DBD1-4EB6-AAB2-2D0502466179}" type="slidenum">
              <a:rPr lang="en-US"/>
              <a:pPr/>
              <a:t>‹#›</a:t>
            </a:fld>
            <a:endParaRPr lang="en-US"/>
          </a:p>
        </p:txBody>
      </p:sp>
    </p:spTree>
    <p:extLst>
      <p:ext uri="{BB962C8B-B14F-4D97-AF65-F5344CB8AC3E}">
        <p14:creationId xmlns:p14="http://schemas.microsoft.com/office/powerpoint/2010/main" val="239256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DD8117-EF74-4FBA-9535-13BC96BC0EC7}" type="slidenum">
              <a:rPr lang="en-US"/>
              <a:pPr/>
              <a:t>‹#›</a:t>
            </a:fld>
            <a:endParaRPr lang="en-US"/>
          </a:p>
        </p:txBody>
      </p:sp>
    </p:spTree>
    <p:extLst>
      <p:ext uri="{BB962C8B-B14F-4D97-AF65-F5344CB8AC3E}">
        <p14:creationId xmlns:p14="http://schemas.microsoft.com/office/powerpoint/2010/main" val="193353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60468C-B9F6-4E20-B0D4-435DED6E10DD}" type="slidenum">
              <a:rPr lang="en-US"/>
              <a:pPr/>
              <a:t>‹#›</a:t>
            </a:fld>
            <a:endParaRPr lang="en-US"/>
          </a:p>
        </p:txBody>
      </p:sp>
    </p:spTree>
    <p:extLst>
      <p:ext uri="{BB962C8B-B14F-4D97-AF65-F5344CB8AC3E}">
        <p14:creationId xmlns:p14="http://schemas.microsoft.com/office/powerpoint/2010/main" val="105004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2091D3-A0EC-42F7-BDF2-F44F098B85B8}" type="slidenum">
              <a:rPr lang="en-US"/>
              <a:pPr/>
              <a:t>‹#›</a:t>
            </a:fld>
            <a:endParaRPr lang="en-US"/>
          </a:p>
        </p:txBody>
      </p:sp>
    </p:spTree>
    <p:extLst>
      <p:ext uri="{BB962C8B-B14F-4D97-AF65-F5344CB8AC3E}">
        <p14:creationId xmlns:p14="http://schemas.microsoft.com/office/powerpoint/2010/main" val="16114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FDB3BB-CEC0-4A21-9BB6-0FD18262FCCE}" type="slidenum">
              <a:rPr lang="en-US"/>
              <a:pPr/>
              <a:t>‹#›</a:t>
            </a:fld>
            <a:endParaRPr lang="en-US"/>
          </a:p>
        </p:txBody>
      </p:sp>
    </p:spTree>
    <p:extLst>
      <p:ext uri="{BB962C8B-B14F-4D97-AF65-F5344CB8AC3E}">
        <p14:creationId xmlns:p14="http://schemas.microsoft.com/office/powerpoint/2010/main" val="409954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C02BC6-D86D-40F9-BFB6-A206C076398A}" type="slidenum">
              <a:rPr lang="en-US"/>
              <a:pPr/>
              <a:t>‹#›</a:t>
            </a:fld>
            <a:endParaRPr lang="en-US"/>
          </a:p>
        </p:txBody>
      </p:sp>
    </p:spTree>
    <p:extLst>
      <p:ext uri="{BB962C8B-B14F-4D97-AF65-F5344CB8AC3E}">
        <p14:creationId xmlns:p14="http://schemas.microsoft.com/office/powerpoint/2010/main" val="391456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Freeform 9"/>
          <p:cNvSpPr>
            <a:spLocks/>
          </p:cNvSpPr>
          <p:nvPr/>
        </p:nvSpPr>
        <p:spPr bwMode="gray">
          <a:xfrm>
            <a:off x="-4763" y="5500688"/>
            <a:ext cx="1441451"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FD4DA59-B86B-4A2F-876E-9D3336483C47}" type="slidenum">
              <a:rPr lang="en-US"/>
              <a:pPr/>
              <a:t>‹#›</a:t>
            </a:fld>
            <a:endParaRPr lang="en-US"/>
          </a:p>
        </p:txBody>
      </p:sp>
      <p:sp>
        <p:nvSpPr>
          <p:cNvPr id="1060" name="Freeform 36"/>
          <p:cNvSpPr>
            <a:spLocks/>
          </p:cNvSpPr>
          <p:nvPr/>
        </p:nvSpPr>
        <p:spPr bwMode="gray">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61" name="Picture 37" descr="water"/>
          <p:cNvPicPr>
            <a:picLocks noChangeAspect="1" noChangeArrowheads="1"/>
          </p:cNvPicPr>
          <p:nvPr/>
        </p:nvPicPr>
        <p:blipFill>
          <a:blip r:embed="rId18">
            <a:extLst>
              <a:ext uri="{28A0092B-C50C-407E-A947-70E740481C1C}">
                <a14:useLocalDpi xmlns:a14="http://schemas.microsoft.com/office/drawing/2010/main" val="0"/>
              </a:ext>
            </a:extLst>
          </a:blip>
          <a:srcRect l="22409" t="16374" b="27486"/>
          <a:stretch>
            <a:fillRect/>
          </a:stretch>
        </p:blipFill>
        <p:spPr bwMode="gray">
          <a:xfrm rot="786797">
            <a:off x="6629400" y="-381000"/>
            <a:ext cx="2417763" cy="1995488"/>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gray">
          <a:xfrm rot="20740733" flipH="1">
            <a:off x="49213" y="5726113"/>
            <a:ext cx="1223962" cy="1371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nodeType="afterGroup">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1470025"/>
          </a:xfrm>
        </p:spPr>
        <p:txBody>
          <a:bodyPr>
            <a:noAutofit/>
          </a:bodyPr>
          <a:lstStyle/>
          <a:p>
            <a:pPr algn="ctr"/>
            <a:r>
              <a:rPr lang="en-US" sz="2800" dirty="0" smtClean="0">
                <a:solidFill>
                  <a:schemeClr val="tx1"/>
                </a:solidFill>
              </a:rPr>
              <a:t>Defining and Becoming </a:t>
            </a:r>
            <a:r>
              <a:rPr lang="en-US" sz="2800" dirty="0">
                <a:solidFill>
                  <a:schemeClr val="tx1"/>
                </a:solidFill>
              </a:rPr>
              <a:t>Critical </a:t>
            </a:r>
            <a:r>
              <a:rPr lang="en-US" sz="2800" dirty="0" smtClean="0">
                <a:solidFill>
                  <a:schemeClr val="tx1"/>
                </a:solidFill>
              </a:rPr>
              <a:t>Thinkers:</a:t>
            </a:r>
            <a:r>
              <a:rPr lang="en-US" sz="2800" dirty="0">
                <a:solidFill>
                  <a:schemeClr val="tx1"/>
                </a:solidFill>
              </a:rPr>
              <a:t/>
            </a:r>
            <a:br>
              <a:rPr lang="en-US" sz="2800" dirty="0">
                <a:solidFill>
                  <a:schemeClr val="tx1"/>
                </a:solidFill>
              </a:rPr>
            </a:br>
            <a:r>
              <a:rPr lang="en-US" sz="2800" dirty="0" smtClean="0">
                <a:solidFill>
                  <a:schemeClr val="tx1"/>
                </a:solidFill>
              </a:rPr>
              <a:t>Perspective from EFL Lecturers in Indonesia</a:t>
            </a:r>
            <a:endParaRPr lang="en-US" sz="2800" dirty="0">
              <a:solidFill>
                <a:schemeClr val="tx1"/>
              </a:solidFill>
            </a:endParaRPr>
          </a:p>
        </p:txBody>
      </p:sp>
      <p:sp>
        <p:nvSpPr>
          <p:cNvPr id="4" name="Subtitle 3"/>
          <p:cNvSpPr>
            <a:spLocks noGrp="1"/>
          </p:cNvSpPr>
          <p:nvPr>
            <p:ph type="subTitle" idx="1"/>
          </p:nvPr>
        </p:nvSpPr>
        <p:spPr>
          <a:xfrm>
            <a:off x="4648200" y="3429000"/>
            <a:ext cx="6400800" cy="457200"/>
          </a:xfrm>
        </p:spPr>
        <p:txBody>
          <a:bodyPr/>
          <a:lstStyle/>
          <a:p>
            <a:r>
              <a:rPr lang="en-US" dirty="0" smtClean="0"/>
              <a:t>Muhammad </a:t>
            </a:r>
            <a:r>
              <a:rPr lang="en-US" dirty="0" err="1" smtClean="0"/>
              <a:t>Yunus</a:t>
            </a:r>
            <a:endParaRPr lang="en-US" dirty="0" smtClean="0"/>
          </a:p>
          <a:p>
            <a:r>
              <a:rPr lang="en-US" dirty="0" smtClean="0"/>
              <a:t>English Department, University of Islam Malang</a:t>
            </a:r>
            <a:endParaRPr lang="en-US" dirty="0"/>
          </a:p>
        </p:txBody>
      </p:sp>
    </p:spTree>
    <p:extLst>
      <p:ext uri="{BB962C8B-B14F-4D97-AF65-F5344CB8AC3E}">
        <p14:creationId xmlns:p14="http://schemas.microsoft.com/office/powerpoint/2010/main" val="421473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a:t>Agreement and disagreement have a lot do with how much you value a particular perspective. Both should be viewed as a continuum.</a:t>
            </a:r>
            <a:endParaRPr lang="en-US" dirty="0" smtClean="0"/>
          </a:p>
          <a:p>
            <a:pPr marL="514350" indent="-514350">
              <a:buFont typeface="+mj-lt"/>
              <a:buAutoNum type="arabicPeriod" startAt="2"/>
            </a:pPr>
            <a:r>
              <a:rPr lang="en-US" dirty="0" smtClean="0"/>
              <a:t>Always </a:t>
            </a:r>
            <a:r>
              <a:rPr lang="en-US" dirty="0"/>
              <a:t>make sense of worlds from different perspectives and be open-minded to different perspectives</a:t>
            </a:r>
            <a:r>
              <a:rPr lang="en-US" dirty="0" smtClean="0"/>
              <a:t>.</a:t>
            </a:r>
          </a:p>
          <a:p>
            <a:pPr marL="514350" indent="-514350">
              <a:buFont typeface="+mj-lt"/>
              <a:buAutoNum type="arabicPeriod" startAt="2"/>
            </a:pPr>
            <a:endParaRPr lang="en-US" dirty="0"/>
          </a:p>
        </p:txBody>
      </p:sp>
    </p:spTree>
    <p:extLst>
      <p:ext uri="{BB962C8B-B14F-4D97-AF65-F5344CB8AC3E}">
        <p14:creationId xmlns:p14="http://schemas.microsoft.com/office/powerpoint/2010/main" val="3064134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z="3200" dirty="0" smtClean="0"/>
              <a:t>Story from Mrs. </a:t>
            </a:r>
            <a:r>
              <a:rPr lang="en-US" sz="3200" dirty="0" err="1" smtClean="0"/>
              <a:t>Nugrahenny</a:t>
            </a:r>
            <a:r>
              <a:rPr lang="en-US" sz="3200" dirty="0" smtClean="0"/>
              <a:t> </a:t>
            </a:r>
            <a:r>
              <a:rPr lang="en-US" sz="3200" dirty="0"/>
              <a:t>T. Zacharias</a:t>
            </a:r>
            <a:r>
              <a:rPr lang="en-US" sz="3200" b="0" dirty="0"/>
              <a:t> </a:t>
            </a:r>
            <a:br>
              <a:rPr lang="en-US" sz="3200" b="0" dirty="0"/>
            </a:br>
            <a:r>
              <a:rPr lang="en-US" sz="3200" dirty="0" smtClean="0"/>
              <a:t> </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To </a:t>
            </a:r>
            <a:r>
              <a:rPr lang="en-US" sz="2800" dirty="0"/>
              <a:t>me, CT is a reflective thinking. So meaning that you keep questioning what you are doing and relating to meaning that you read the theory and contextualizing with the situation and continuing questioning to keep better and better</a:t>
            </a:r>
            <a:r>
              <a:rPr lang="en-US" sz="2800" dirty="0" smtClean="0"/>
              <a:t>. The factors, </a:t>
            </a:r>
            <a:r>
              <a:rPr lang="en-US" sz="2800" dirty="0"/>
              <a:t>I love journaling, as well as publishing articles, and also conducting action research based paper. Because that help me to be critical. Journal is not reading a lot but journal is writing a </a:t>
            </a:r>
            <a:r>
              <a:rPr lang="en-US" sz="2800" dirty="0" smtClean="0"/>
              <a:t>lot, and those all because of the education.</a:t>
            </a:r>
            <a:endParaRPr lang="en-US" sz="2800" dirty="0"/>
          </a:p>
        </p:txBody>
      </p:sp>
    </p:spTree>
    <p:extLst>
      <p:ext uri="{BB962C8B-B14F-4D97-AF65-F5344CB8AC3E}">
        <p14:creationId xmlns:p14="http://schemas.microsoft.com/office/powerpoint/2010/main" val="1938623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a:t>Analyzing issue is part of being reflective, especially because the word issues itself is difficult to understand especially when you want to contextualize. </a:t>
            </a:r>
            <a:endParaRPr lang="en-US" dirty="0" smtClean="0"/>
          </a:p>
          <a:p>
            <a:pPr marL="514350" indent="-514350">
              <a:buFont typeface="+mj-lt"/>
              <a:buAutoNum type="arabicPeriod" startAt="2"/>
            </a:pPr>
            <a:r>
              <a:rPr lang="en-US" dirty="0"/>
              <a:t>I write journal articles and book chapter, and conduct research.</a:t>
            </a:r>
          </a:p>
        </p:txBody>
      </p:sp>
    </p:spTree>
    <p:extLst>
      <p:ext uri="{BB962C8B-B14F-4D97-AF65-F5344CB8AC3E}">
        <p14:creationId xmlns:p14="http://schemas.microsoft.com/office/powerpoint/2010/main" val="3775072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7649717"/>
              </p:ext>
            </p:extLst>
          </p:nvPr>
        </p:nvGraphicFramePr>
        <p:xfrm>
          <a:off x="457200" y="1600200"/>
          <a:ext cx="8229600" cy="5125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Questions</a:t>
                      </a:r>
                      <a:endParaRPr lang="en-US" dirty="0"/>
                    </a:p>
                  </a:txBody>
                  <a:tcPr/>
                </a:tc>
                <a:tc>
                  <a:txBody>
                    <a:bodyPr/>
                    <a:lstStyle/>
                    <a:p>
                      <a:r>
                        <a:rPr lang="en-US" dirty="0" smtClean="0"/>
                        <a:t>Findings</a:t>
                      </a:r>
                      <a:endParaRPr lang="en-US" dirty="0"/>
                    </a:p>
                  </a:txBody>
                  <a:tcPr/>
                </a:tc>
              </a:tr>
              <a:tr h="370840">
                <a:tc>
                  <a:txBody>
                    <a:bodyPr/>
                    <a:lstStyle/>
                    <a:p>
                      <a:r>
                        <a:rPr lang="en-US" sz="1800" kern="1200" dirty="0" smtClean="0">
                          <a:solidFill>
                            <a:schemeClr val="dk1"/>
                          </a:solidFill>
                          <a:effectLst/>
                          <a:latin typeface="+mn-lt"/>
                          <a:ea typeface="+mn-ea"/>
                          <a:cs typeface="+mn-cs"/>
                        </a:rPr>
                        <a:t>In your point of view, what does it mean by a critical thinking, and what does it mean by becoming a critical thinker?</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Higher Order Thinking)</a:t>
                      </a:r>
                    </a:p>
                    <a:p>
                      <a:pPr marL="285750" indent="-285750">
                        <a:buFont typeface="Arial" pitchFamily="34" charset="0"/>
                        <a:buChar char="•"/>
                      </a:pPr>
                      <a:r>
                        <a:rPr lang="en-US" sz="1800" b="0" u="none" kern="1200" dirty="0" smtClean="0">
                          <a:solidFill>
                            <a:schemeClr val="dk1"/>
                          </a:solidFill>
                          <a:effectLst/>
                          <a:latin typeface="+mn-lt"/>
                          <a:ea typeface="+mn-ea"/>
                          <a:cs typeface="+mn-cs"/>
                        </a:rPr>
                        <a:t>Evaluation</a:t>
                      </a:r>
                    </a:p>
                    <a:p>
                      <a:pPr marL="285750" indent="-285750">
                        <a:buFont typeface="Arial" pitchFamily="34" charset="0"/>
                        <a:buChar char="•"/>
                      </a:pPr>
                      <a:r>
                        <a:rPr lang="en-US" sz="1800" b="0" u="none" kern="1200" dirty="0" smtClean="0">
                          <a:solidFill>
                            <a:schemeClr val="dk1"/>
                          </a:solidFill>
                          <a:effectLst/>
                          <a:latin typeface="+mn-lt"/>
                          <a:ea typeface="+mn-ea"/>
                          <a:cs typeface="+mn-cs"/>
                        </a:rPr>
                        <a:t>the ability to think critically</a:t>
                      </a:r>
                    </a:p>
                    <a:p>
                      <a:pPr marL="285750" indent="-285750">
                        <a:buFont typeface="Arial" pitchFamily="34" charset="0"/>
                        <a:buChar char="•"/>
                      </a:pPr>
                      <a:r>
                        <a:rPr lang="en-US" sz="1800" b="0" u="none" kern="1200" dirty="0" smtClean="0">
                          <a:solidFill>
                            <a:schemeClr val="dk1"/>
                          </a:solidFill>
                          <a:effectLst/>
                          <a:latin typeface="+mn-lt"/>
                          <a:ea typeface="+mn-ea"/>
                          <a:cs typeface="+mn-cs"/>
                        </a:rPr>
                        <a:t>not accepting any information what is obtained</a:t>
                      </a:r>
                    </a:p>
                    <a:p>
                      <a:pPr marL="285750" indent="-285750">
                        <a:buFont typeface="Arial" pitchFamily="34" charset="0"/>
                        <a:buChar char="•"/>
                      </a:pPr>
                      <a:r>
                        <a:rPr lang="en-US" sz="1800" b="0" u="none" kern="1200" dirty="0" smtClean="0">
                          <a:solidFill>
                            <a:schemeClr val="dk1"/>
                          </a:solidFill>
                          <a:effectLst/>
                          <a:latin typeface="+mn-lt"/>
                          <a:ea typeface="+mn-ea"/>
                          <a:cs typeface="+mn-cs"/>
                        </a:rPr>
                        <a:t>critical thinking is a matter of level</a:t>
                      </a:r>
                    </a:p>
                    <a:p>
                      <a:pPr marL="285750" indent="-285750">
                        <a:buFont typeface="Arial" pitchFamily="34" charset="0"/>
                        <a:buChar char="•"/>
                      </a:pPr>
                      <a:r>
                        <a:rPr lang="en-US" sz="1800" b="0" u="none" kern="1200" dirty="0" smtClean="0">
                          <a:solidFill>
                            <a:schemeClr val="dk1"/>
                          </a:solidFill>
                          <a:effectLst/>
                          <a:latin typeface="+mn-lt"/>
                          <a:ea typeface="+mn-ea"/>
                          <a:cs typeface="+mn-cs"/>
                        </a:rPr>
                        <a:t>making sense of worlds through a particular lens.</a:t>
                      </a:r>
                    </a:p>
                    <a:p>
                      <a:pPr marL="285750" indent="-285750">
                        <a:buFont typeface="Arial" pitchFamily="34" charset="0"/>
                        <a:buChar char="•"/>
                      </a:pPr>
                      <a:r>
                        <a:rPr lang="en-US" sz="1800" b="0" u="none" kern="1200" dirty="0" smtClean="0">
                          <a:solidFill>
                            <a:schemeClr val="dk1"/>
                          </a:solidFill>
                          <a:effectLst/>
                          <a:latin typeface="+mn-lt"/>
                          <a:ea typeface="+mn-ea"/>
                          <a:cs typeface="+mn-cs"/>
                        </a:rPr>
                        <a:t>a reflective thinking. So meaning that you keep questioning and contextualizing</a:t>
                      </a:r>
                    </a:p>
                    <a:p>
                      <a:pPr marL="285750" indent="-285750">
                        <a:buFont typeface="Arial" pitchFamily="34" charset="0"/>
                        <a:buChar char="•"/>
                      </a:pPr>
                      <a:r>
                        <a:rPr lang="en-US" sz="1800" b="0" u="none" kern="1200" dirty="0" smtClean="0">
                          <a:solidFill>
                            <a:schemeClr val="dk1"/>
                          </a:solidFill>
                          <a:effectLst/>
                          <a:latin typeface="+mn-lt"/>
                          <a:ea typeface="+mn-ea"/>
                          <a:cs typeface="+mn-cs"/>
                        </a:rPr>
                        <a:t>be sensitive to be trustworthy of information.</a:t>
                      </a:r>
                    </a:p>
                    <a:p>
                      <a:pPr marL="285750" indent="-285750">
                        <a:buFont typeface="Arial" pitchFamily="34" charset="0"/>
                        <a:buChar char="•"/>
                      </a:pPr>
                      <a:r>
                        <a:rPr lang="en-US" sz="1800" b="0" u="none" kern="1200" dirty="0" smtClean="0">
                          <a:solidFill>
                            <a:schemeClr val="dk1"/>
                          </a:solidFill>
                          <a:effectLst/>
                          <a:latin typeface="+mn-lt"/>
                          <a:ea typeface="+mn-ea"/>
                          <a:cs typeface="+mn-cs"/>
                        </a:rPr>
                        <a:t>journaling, </a:t>
                      </a:r>
                    </a:p>
                    <a:p>
                      <a:pPr marL="285750" indent="-285750">
                        <a:buFont typeface="Arial" pitchFamily="34" charset="0"/>
                        <a:buChar char="•"/>
                      </a:pPr>
                      <a:r>
                        <a:rPr lang="en-US" sz="1800" b="0" u="none" kern="1200" dirty="0" smtClean="0">
                          <a:solidFill>
                            <a:schemeClr val="dk1"/>
                          </a:solidFill>
                          <a:effectLst/>
                          <a:latin typeface="+mn-lt"/>
                          <a:ea typeface="+mn-ea"/>
                          <a:cs typeface="+mn-cs"/>
                        </a:rPr>
                        <a:t>publishing articles, </a:t>
                      </a:r>
                    </a:p>
                    <a:p>
                      <a:pPr marL="285750" indent="-285750">
                        <a:buFont typeface="Arial" pitchFamily="34" charset="0"/>
                        <a:buChar char="•"/>
                      </a:pPr>
                      <a:r>
                        <a:rPr lang="en-US" sz="1800" b="0" u="none" kern="1200" dirty="0" smtClean="0">
                          <a:solidFill>
                            <a:schemeClr val="dk1"/>
                          </a:solidFill>
                          <a:effectLst/>
                          <a:latin typeface="+mn-lt"/>
                          <a:ea typeface="+mn-ea"/>
                          <a:cs typeface="+mn-cs"/>
                        </a:rPr>
                        <a:t>conducting action research </a:t>
                      </a:r>
                    </a:p>
                    <a:p>
                      <a:pPr marL="285750" indent="-285750">
                        <a:buFont typeface="Arial" pitchFamily="34" charset="0"/>
                        <a:buChar char="•"/>
                      </a:pPr>
                      <a:endParaRPr lang="en-US" dirty="0"/>
                    </a:p>
                  </a:txBody>
                  <a:tcPr/>
                </a:tc>
              </a:tr>
            </a:tbl>
          </a:graphicData>
        </a:graphic>
      </p:graphicFrame>
    </p:spTree>
    <p:extLst>
      <p:ext uri="{BB962C8B-B14F-4D97-AF65-F5344CB8AC3E}">
        <p14:creationId xmlns:p14="http://schemas.microsoft.com/office/powerpoint/2010/main" val="3932570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3523842"/>
              </p:ext>
            </p:extLst>
          </p:nvPr>
        </p:nvGraphicFramePr>
        <p:xfrm>
          <a:off x="457200" y="1600200"/>
          <a:ext cx="8229600" cy="3754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Questions</a:t>
                      </a:r>
                      <a:endParaRPr lang="en-US" dirty="0"/>
                    </a:p>
                  </a:txBody>
                  <a:tcPr/>
                </a:tc>
                <a:tc>
                  <a:txBody>
                    <a:bodyPr/>
                    <a:lstStyle/>
                    <a:p>
                      <a:r>
                        <a:rPr lang="en-US" dirty="0" smtClean="0"/>
                        <a:t>Findings</a:t>
                      </a:r>
                      <a:endParaRPr lang="en-US" dirty="0"/>
                    </a:p>
                  </a:txBody>
                  <a:tcPr/>
                </a:tc>
              </a:tr>
              <a:tr h="370840">
                <a:tc>
                  <a:txBody>
                    <a:bodyPr/>
                    <a:lstStyle/>
                    <a:p>
                      <a:r>
                        <a:rPr lang="en-US" sz="1800" kern="1200" dirty="0" smtClean="0">
                          <a:solidFill>
                            <a:schemeClr val="dk1"/>
                          </a:solidFill>
                          <a:effectLst/>
                          <a:latin typeface="+mn-lt"/>
                          <a:ea typeface="+mn-ea"/>
                          <a:cs typeface="+mn-cs"/>
                        </a:rPr>
                        <a:t>Can you tell me about any activities that you have done that promote you to be a critical thinker? And how did you do that? How do ELT lecturers construct themselves as critical thinkers and what factors shape the construction? (skill, disposition, knowledge)</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debate, </a:t>
                      </a:r>
                    </a:p>
                    <a:p>
                      <a:pPr marL="285750" indent="-285750">
                        <a:buFont typeface="Arial" pitchFamily="34" charset="0"/>
                        <a:buChar char="•"/>
                      </a:pPr>
                      <a:r>
                        <a:rPr lang="en-US" sz="1800" b="0" u="none" kern="1200" dirty="0" smtClean="0">
                          <a:solidFill>
                            <a:schemeClr val="dk1"/>
                          </a:solidFill>
                          <a:effectLst/>
                          <a:latin typeface="+mn-lt"/>
                          <a:ea typeface="+mn-ea"/>
                          <a:cs typeface="+mn-cs"/>
                        </a:rPr>
                        <a:t>notice the slogan of candidates,</a:t>
                      </a:r>
                    </a:p>
                    <a:p>
                      <a:pPr marL="285750" indent="-285750">
                        <a:buFont typeface="Arial" pitchFamily="34" charset="0"/>
                        <a:buChar char="•"/>
                      </a:pPr>
                      <a:r>
                        <a:rPr lang="en-US" sz="1800" b="0" u="none" kern="1200" dirty="0" smtClean="0">
                          <a:solidFill>
                            <a:schemeClr val="dk1"/>
                          </a:solidFill>
                          <a:effectLst/>
                          <a:latin typeface="+mn-lt"/>
                          <a:ea typeface="+mn-ea"/>
                          <a:cs typeface="+mn-cs"/>
                        </a:rPr>
                        <a:t>criticize journal articles</a:t>
                      </a:r>
                    </a:p>
                    <a:p>
                      <a:pPr marL="285750" indent="-285750">
                        <a:buFont typeface="Arial" pitchFamily="34" charset="0"/>
                        <a:buChar char="•"/>
                      </a:pPr>
                      <a:r>
                        <a:rPr lang="en-US" sz="1800" b="0" u="none" kern="1200" dirty="0" smtClean="0">
                          <a:solidFill>
                            <a:schemeClr val="dk1"/>
                          </a:solidFill>
                          <a:effectLst/>
                          <a:latin typeface="+mn-lt"/>
                          <a:ea typeface="+mn-ea"/>
                          <a:cs typeface="+mn-cs"/>
                        </a:rPr>
                        <a:t>reading qualified texts, </a:t>
                      </a:r>
                    </a:p>
                    <a:p>
                      <a:pPr marL="285750" indent="-285750">
                        <a:buFont typeface="Arial" pitchFamily="34" charset="0"/>
                        <a:buChar char="•"/>
                      </a:pPr>
                      <a:r>
                        <a:rPr lang="en-US" sz="1800" b="0" u="none" kern="1200" dirty="0" smtClean="0">
                          <a:solidFill>
                            <a:schemeClr val="dk1"/>
                          </a:solidFill>
                          <a:effectLst/>
                          <a:latin typeface="+mn-lt"/>
                          <a:ea typeface="+mn-ea"/>
                          <a:cs typeface="+mn-cs"/>
                        </a:rPr>
                        <a:t>interacts with people</a:t>
                      </a:r>
                    </a:p>
                    <a:p>
                      <a:pPr marL="285750" indent="-285750">
                        <a:buFont typeface="Arial" pitchFamily="34" charset="0"/>
                        <a:buChar char="•"/>
                      </a:pPr>
                      <a:r>
                        <a:rPr lang="en-US" sz="1800" b="0" u="none" kern="1200" dirty="0" smtClean="0">
                          <a:solidFill>
                            <a:schemeClr val="dk1"/>
                          </a:solidFill>
                          <a:effectLst/>
                          <a:latin typeface="+mn-lt"/>
                          <a:ea typeface="+mn-ea"/>
                          <a:cs typeface="+mn-cs"/>
                        </a:rPr>
                        <a:t>group discussion, </a:t>
                      </a:r>
                    </a:p>
                    <a:p>
                      <a:pPr marL="285750" indent="-285750">
                        <a:buFont typeface="Arial" pitchFamily="34" charset="0"/>
                        <a:buChar char="•"/>
                      </a:pPr>
                      <a:r>
                        <a:rPr lang="en-US" sz="1800" b="0" u="none" kern="1200" dirty="0" smtClean="0">
                          <a:solidFill>
                            <a:schemeClr val="dk1"/>
                          </a:solidFill>
                          <a:effectLst/>
                          <a:latin typeface="+mn-lt"/>
                          <a:ea typeface="+mn-ea"/>
                          <a:cs typeface="+mn-cs"/>
                        </a:rPr>
                        <a:t>attending seminars, </a:t>
                      </a:r>
                    </a:p>
                    <a:p>
                      <a:pPr marL="285750" indent="-285750">
                        <a:buFont typeface="Arial" pitchFamily="34" charset="0"/>
                        <a:buChar char="•"/>
                      </a:pPr>
                      <a:r>
                        <a:rPr lang="en-US" sz="1800" b="0" u="none" kern="1200" dirty="0" smtClean="0">
                          <a:solidFill>
                            <a:schemeClr val="dk1"/>
                          </a:solidFill>
                          <a:effectLst/>
                          <a:latin typeface="+mn-lt"/>
                          <a:ea typeface="+mn-ea"/>
                          <a:cs typeface="+mn-cs"/>
                        </a:rPr>
                        <a:t>Conferences</a:t>
                      </a:r>
                    </a:p>
                    <a:p>
                      <a:pPr marL="285750" indent="-285750">
                        <a:buFont typeface="Arial" pitchFamily="34" charset="0"/>
                        <a:buChar char="•"/>
                      </a:pPr>
                      <a:r>
                        <a:rPr lang="en-US" sz="1800" b="0" u="none" kern="1200" dirty="0" smtClean="0">
                          <a:solidFill>
                            <a:schemeClr val="dk1"/>
                          </a:solidFill>
                          <a:effectLst/>
                          <a:latin typeface="+mn-lt"/>
                          <a:ea typeface="+mn-ea"/>
                          <a:cs typeface="+mn-cs"/>
                        </a:rPr>
                        <a:t>Don’t believe only to one source. Read many sources  to one issue and try to synthesize</a:t>
                      </a:r>
                    </a:p>
                    <a:p>
                      <a:pPr marL="285750" indent="-285750">
                        <a:buFont typeface="Arial" pitchFamily="34" charset="0"/>
                        <a:buChar char="•"/>
                      </a:pPr>
                      <a:endParaRPr lang="en-US" dirty="0"/>
                    </a:p>
                  </a:txBody>
                  <a:tcPr/>
                </a:tc>
              </a:tr>
            </a:tbl>
          </a:graphicData>
        </a:graphic>
      </p:graphicFrame>
    </p:spTree>
    <p:extLst>
      <p:ext uri="{BB962C8B-B14F-4D97-AF65-F5344CB8AC3E}">
        <p14:creationId xmlns:p14="http://schemas.microsoft.com/office/powerpoint/2010/main" val="653651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6430441"/>
              </p:ext>
            </p:extLst>
          </p:nvPr>
        </p:nvGraphicFramePr>
        <p:xfrm>
          <a:off x="457200" y="1600200"/>
          <a:ext cx="8229600" cy="4668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Questions</a:t>
                      </a:r>
                      <a:endParaRPr lang="en-US" dirty="0"/>
                    </a:p>
                  </a:txBody>
                  <a:tcPr/>
                </a:tc>
                <a:tc>
                  <a:txBody>
                    <a:bodyPr/>
                    <a:lstStyle/>
                    <a:p>
                      <a:r>
                        <a:rPr lang="en-US" dirty="0" smtClean="0"/>
                        <a:t>Findings</a:t>
                      </a:r>
                      <a:endParaRPr lang="en-US" dirty="0"/>
                    </a:p>
                  </a:txBody>
                  <a:tcPr/>
                </a:tc>
              </a:tr>
              <a:tr h="370840">
                <a:tc>
                  <a:txBody>
                    <a:bodyPr/>
                    <a:lstStyle/>
                    <a:p>
                      <a:r>
                        <a:rPr lang="en-US" sz="1800" kern="1200" dirty="0" smtClean="0">
                          <a:solidFill>
                            <a:schemeClr val="dk1"/>
                          </a:solidFill>
                          <a:effectLst/>
                          <a:latin typeface="+mn-lt"/>
                          <a:ea typeface="+mn-ea"/>
                          <a:cs typeface="+mn-cs"/>
                        </a:rPr>
                        <a:t>Do you think that what you have done the same as what other critical thinkers have done?</a:t>
                      </a:r>
                      <a:endParaRPr lang="en-US" dirty="0"/>
                    </a:p>
                  </a:txBody>
                  <a:tcPr/>
                </a:tc>
                <a:tc>
                  <a:txBody>
                    <a:bodyPr/>
                    <a:lstStyle/>
                    <a:p>
                      <a:pPr marL="285750" indent="-285750">
                        <a:buFont typeface="Arial" pitchFamily="34" charset="0"/>
                        <a:buChar char="•"/>
                      </a:pPr>
                      <a:r>
                        <a:rPr lang="en-US" sz="1800" b="0" i="0" u="none" kern="1200" dirty="0" smtClean="0">
                          <a:solidFill>
                            <a:schemeClr val="dk1"/>
                          </a:solidFill>
                          <a:effectLst/>
                          <a:latin typeface="+mn-lt"/>
                          <a:ea typeface="+mn-ea"/>
                          <a:cs typeface="+mn-cs"/>
                        </a:rPr>
                        <a:t>different, </a:t>
                      </a:r>
                    </a:p>
                    <a:p>
                      <a:pPr marL="285750" indent="-285750">
                        <a:buFont typeface="Arial" pitchFamily="34" charset="0"/>
                        <a:buChar char="•"/>
                      </a:pPr>
                      <a:r>
                        <a:rPr lang="en-US" sz="1800" b="0" i="0" u="none" kern="1200" dirty="0" smtClean="0">
                          <a:solidFill>
                            <a:schemeClr val="dk1"/>
                          </a:solidFill>
                          <a:effectLst/>
                          <a:latin typeface="+mn-lt"/>
                          <a:ea typeface="+mn-ea"/>
                          <a:cs typeface="+mn-cs"/>
                        </a:rPr>
                        <a:t>may be the same</a:t>
                      </a:r>
                      <a:endParaRPr lang="en-US" b="0" i="0" u="none" dirty="0"/>
                    </a:p>
                  </a:txBody>
                  <a:tcPr/>
                </a:tc>
              </a:tr>
              <a:tr h="370840">
                <a:tc>
                  <a:txBody>
                    <a:bodyPr/>
                    <a:lstStyle/>
                    <a:p>
                      <a:r>
                        <a:rPr lang="en-US" sz="1800" kern="1200" dirty="0" smtClean="0">
                          <a:solidFill>
                            <a:schemeClr val="dk1"/>
                          </a:solidFill>
                          <a:effectLst/>
                          <a:latin typeface="+mn-lt"/>
                          <a:ea typeface="+mn-ea"/>
                          <a:cs typeface="+mn-cs"/>
                        </a:rPr>
                        <a:t>Can you tell me about any factors either internal or external that shape you to be a critical thinker?</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contemplate, </a:t>
                      </a:r>
                    </a:p>
                    <a:p>
                      <a:pPr marL="285750" indent="-285750">
                        <a:buFont typeface="Arial" pitchFamily="34" charset="0"/>
                        <a:buChar char="•"/>
                      </a:pPr>
                      <a:r>
                        <a:rPr lang="en-US" sz="1800" b="0" u="none" kern="1200" dirty="0" smtClean="0">
                          <a:solidFill>
                            <a:schemeClr val="dk1"/>
                          </a:solidFill>
                          <a:effectLst/>
                          <a:latin typeface="+mn-lt"/>
                          <a:ea typeface="+mn-ea"/>
                          <a:cs typeface="+mn-cs"/>
                        </a:rPr>
                        <a:t>think about the nature</a:t>
                      </a:r>
                    </a:p>
                    <a:p>
                      <a:pPr marL="285750" indent="-285750">
                        <a:buFont typeface="Arial" pitchFamily="34" charset="0"/>
                        <a:buChar char="•"/>
                      </a:pPr>
                      <a:r>
                        <a:rPr lang="en-US" sz="1800" b="0" u="none" kern="1200" dirty="0" smtClean="0">
                          <a:solidFill>
                            <a:schemeClr val="dk1"/>
                          </a:solidFill>
                          <a:effectLst/>
                          <a:latin typeface="+mn-lt"/>
                          <a:ea typeface="+mn-ea"/>
                          <a:cs typeface="+mn-cs"/>
                        </a:rPr>
                        <a:t>Going beyond. </a:t>
                      </a:r>
                    </a:p>
                    <a:p>
                      <a:pPr marL="285750" indent="-285750">
                        <a:buFont typeface="Arial" pitchFamily="34" charset="0"/>
                        <a:buChar char="•"/>
                      </a:pPr>
                      <a:r>
                        <a:rPr lang="en-US" sz="1800" b="0" u="none" kern="1200" dirty="0" smtClean="0">
                          <a:solidFill>
                            <a:schemeClr val="dk1"/>
                          </a:solidFill>
                          <a:effectLst/>
                          <a:latin typeface="+mn-lt"/>
                          <a:ea typeface="+mn-ea"/>
                          <a:cs typeface="+mn-cs"/>
                        </a:rPr>
                        <a:t>Think out of the box</a:t>
                      </a:r>
                    </a:p>
                    <a:p>
                      <a:pPr marL="285750" indent="-285750">
                        <a:buFont typeface="Arial" pitchFamily="34" charset="0"/>
                        <a:buChar char="•"/>
                      </a:pPr>
                      <a:r>
                        <a:rPr lang="en-US" sz="1800" b="0" i="0" u="none" kern="1200" dirty="0" smtClean="0">
                          <a:solidFill>
                            <a:schemeClr val="dk1"/>
                          </a:solidFill>
                          <a:effectLst/>
                          <a:latin typeface="+mn-lt"/>
                          <a:ea typeface="+mn-ea"/>
                          <a:cs typeface="+mn-cs"/>
                        </a:rPr>
                        <a:t>Read, read, read, </a:t>
                      </a:r>
                    </a:p>
                    <a:p>
                      <a:pPr marL="285750" indent="-285750">
                        <a:buFont typeface="Arial" pitchFamily="34" charset="0"/>
                        <a:buChar char="•"/>
                      </a:pPr>
                      <a:r>
                        <a:rPr lang="en-US" sz="1800" b="0" i="0" u="none" kern="1200" dirty="0" smtClean="0">
                          <a:solidFill>
                            <a:schemeClr val="dk1"/>
                          </a:solidFill>
                          <a:effectLst/>
                          <a:latin typeface="+mn-lt"/>
                          <a:ea typeface="+mn-ea"/>
                          <a:cs typeface="+mn-cs"/>
                        </a:rPr>
                        <a:t>Review articles</a:t>
                      </a:r>
                    </a:p>
                    <a:p>
                      <a:pPr marL="285750" indent="-285750">
                        <a:buFont typeface="Arial" pitchFamily="34" charset="0"/>
                        <a:buChar char="•"/>
                      </a:pPr>
                      <a:r>
                        <a:rPr lang="en-US" sz="1800" b="0" u="none" kern="1200" dirty="0" smtClean="0">
                          <a:solidFill>
                            <a:schemeClr val="dk1"/>
                          </a:solidFill>
                          <a:effectLst/>
                          <a:latin typeface="+mn-lt"/>
                          <a:ea typeface="+mn-ea"/>
                          <a:cs typeface="+mn-cs"/>
                        </a:rPr>
                        <a:t>Knowledge, </a:t>
                      </a:r>
                    </a:p>
                    <a:p>
                      <a:pPr marL="285750" indent="-285750">
                        <a:buFont typeface="Arial" pitchFamily="34" charset="0"/>
                        <a:buChar char="•"/>
                      </a:pPr>
                      <a:r>
                        <a:rPr lang="en-US" sz="1800" b="0" u="none" kern="1200" dirty="0" smtClean="0">
                          <a:solidFill>
                            <a:schemeClr val="dk1"/>
                          </a:solidFill>
                          <a:effectLst/>
                          <a:latin typeface="+mn-lt"/>
                          <a:ea typeface="+mn-ea"/>
                          <a:cs typeface="+mn-cs"/>
                        </a:rPr>
                        <a:t>social participation, </a:t>
                      </a:r>
                    </a:p>
                    <a:p>
                      <a:pPr marL="285750" indent="-285750">
                        <a:buFont typeface="Arial" pitchFamily="34" charset="0"/>
                        <a:buChar char="•"/>
                      </a:pPr>
                      <a:r>
                        <a:rPr lang="en-US" sz="1800" b="0" u="none" kern="1200" dirty="0" smtClean="0">
                          <a:solidFill>
                            <a:schemeClr val="dk1"/>
                          </a:solidFill>
                          <a:effectLst/>
                          <a:latin typeface="+mn-lt"/>
                          <a:ea typeface="+mn-ea"/>
                          <a:cs typeface="+mn-cs"/>
                        </a:rPr>
                        <a:t>scientific meeting</a:t>
                      </a:r>
                    </a:p>
                    <a:p>
                      <a:pPr marL="285750" indent="-285750">
                        <a:buFont typeface="Arial" pitchFamily="34" charset="0"/>
                        <a:buChar char="•"/>
                      </a:pPr>
                      <a:r>
                        <a:rPr lang="en-US" sz="1800" b="0" u="none" kern="1200" dirty="0" smtClean="0">
                          <a:solidFill>
                            <a:schemeClr val="dk1"/>
                          </a:solidFill>
                          <a:effectLst/>
                          <a:latin typeface="+mn-lt"/>
                          <a:ea typeface="+mn-ea"/>
                          <a:cs typeface="+mn-cs"/>
                        </a:rPr>
                        <a:t>Experience</a:t>
                      </a:r>
                    </a:p>
                    <a:p>
                      <a:pPr marL="285750" indent="-285750">
                        <a:buFont typeface="Arial" pitchFamily="34" charset="0"/>
                        <a:buChar char="•"/>
                      </a:pPr>
                      <a:r>
                        <a:rPr lang="en-US" sz="1800" b="0" u="none" kern="1200" dirty="0" smtClean="0">
                          <a:solidFill>
                            <a:schemeClr val="dk1"/>
                          </a:solidFill>
                          <a:effectLst/>
                          <a:latin typeface="+mn-lt"/>
                          <a:ea typeface="+mn-ea"/>
                          <a:cs typeface="+mn-cs"/>
                        </a:rPr>
                        <a:t>education </a:t>
                      </a:r>
                    </a:p>
                    <a:p>
                      <a:pPr marL="285750" indent="-285750">
                        <a:buFont typeface="Arial" pitchFamily="34" charset="0"/>
                        <a:buChar char="•"/>
                      </a:pPr>
                      <a:r>
                        <a:rPr lang="en-US" sz="1800" b="0" u="none" kern="1200" dirty="0" smtClean="0">
                          <a:solidFill>
                            <a:schemeClr val="dk1"/>
                          </a:solidFill>
                          <a:effectLst/>
                          <a:latin typeface="+mn-lt"/>
                          <a:ea typeface="+mn-ea"/>
                          <a:cs typeface="+mn-cs"/>
                        </a:rPr>
                        <a:t>publication process </a:t>
                      </a:r>
                      <a:endParaRPr lang="en-US" b="0" i="0" u="none" dirty="0"/>
                    </a:p>
                  </a:txBody>
                  <a:tcPr/>
                </a:tc>
              </a:tr>
            </a:tbl>
          </a:graphicData>
        </a:graphic>
      </p:graphicFrame>
    </p:spTree>
    <p:extLst>
      <p:ext uri="{BB962C8B-B14F-4D97-AF65-F5344CB8AC3E}">
        <p14:creationId xmlns:p14="http://schemas.microsoft.com/office/powerpoint/2010/main" val="4272533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3111046"/>
              </p:ext>
            </p:extLst>
          </p:nvPr>
        </p:nvGraphicFramePr>
        <p:xfrm>
          <a:off x="457200" y="1600200"/>
          <a:ext cx="8229600" cy="34798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Questions</a:t>
                      </a:r>
                      <a:endParaRPr lang="en-US" dirty="0"/>
                    </a:p>
                  </a:txBody>
                  <a:tcPr/>
                </a:tc>
                <a:tc>
                  <a:txBody>
                    <a:bodyPr/>
                    <a:lstStyle/>
                    <a:p>
                      <a:r>
                        <a:rPr lang="en-US" dirty="0" smtClean="0"/>
                        <a:t>Findings</a:t>
                      </a:r>
                      <a:endParaRPr lang="en-US" dirty="0"/>
                    </a:p>
                  </a:txBody>
                  <a:tcPr/>
                </a:tc>
              </a:tr>
              <a:tr h="370840">
                <a:tc>
                  <a:txBody>
                    <a:bodyPr/>
                    <a:lstStyle/>
                    <a:p>
                      <a:r>
                        <a:rPr lang="en-US" sz="1800" kern="1200" dirty="0" smtClean="0">
                          <a:solidFill>
                            <a:schemeClr val="dk1"/>
                          </a:solidFill>
                          <a:effectLst/>
                          <a:latin typeface="+mn-lt"/>
                          <a:ea typeface="+mn-ea"/>
                          <a:cs typeface="+mn-cs"/>
                        </a:rPr>
                        <a:t>Can you tell me the way you use in analyzing issues (information or knowledge)? What consideration do you use to make a decision (to stay on your believe)?</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Reading is a must. </a:t>
                      </a:r>
                    </a:p>
                    <a:p>
                      <a:pPr marL="285750" indent="-285750">
                        <a:buFont typeface="Arial" pitchFamily="34" charset="0"/>
                        <a:buChar char="•"/>
                      </a:pPr>
                      <a:r>
                        <a:rPr lang="en-US" sz="1800" b="0" u="none" kern="1200" dirty="0" smtClean="0">
                          <a:solidFill>
                            <a:schemeClr val="dk1"/>
                          </a:solidFill>
                          <a:effectLst/>
                          <a:latin typeface="+mn-lt"/>
                          <a:ea typeface="+mn-ea"/>
                          <a:cs typeface="+mn-cs"/>
                        </a:rPr>
                        <a:t>Reading unwritten texts </a:t>
                      </a:r>
                    </a:p>
                    <a:p>
                      <a:pPr marL="285750" indent="-285750">
                        <a:buFont typeface="Arial" pitchFamily="34" charset="0"/>
                        <a:buChar char="•"/>
                      </a:pPr>
                      <a:r>
                        <a:rPr lang="en-US" sz="1800" b="0" u="none" kern="1200" dirty="0" smtClean="0">
                          <a:solidFill>
                            <a:schemeClr val="dk1"/>
                          </a:solidFill>
                          <a:effectLst/>
                          <a:latin typeface="+mn-lt"/>
                          <a:ea typeface="+mn-ea"/>
                          <a:cs typeface="+mn-cs"/>
                        </a:rPr>
                        <a:t>Analyzing phenomena </a:t>
                      </a:r>
                    </a:p>
                    <a:p>
                      <a:pPr marL="285750" indent="-285750">
                        <a:buFont typeface="Arial" pitchFamily="34" charset="0"/>
                        <a:buChar char="•"/>
                      </a:pPr>
                      <a:r>
                        <a:rPr lang="en-US" sz="1800" b="0" i="0" u="none" kern="1200" dirty="0" smtClean="0">
                          <a:solidFill>
                            <a:schemeClr val="dk1"/>
                          </a:solidFill>
                          <a:effectLst/>
                          <a:latin typeface="+mn-lt"/>
                          <a:ea typeface="+mn-ea"/>
                          <a:cs typeface="+mn-cs"/>
                        </a:rPr>
                        <a:t>Be honest</a:t>
                      </a:r>
                    </a:p>
                    <a:p>
                      <a:pPr marL="285750" indent="-285750">
                        <a:buFont typeface="Arial" pitchFamily="34" charset="0"/>
                        <a:buChar char="•"/>
                      </a:pPr>
                      <a:r>
                        <a:rPr lang="en-US" sz="1800" b="0" u="none" kern="1200" dirty="0" smtClean="0">
                          <a:solidFill>
                            <a:schemeClr val="dk1"/>
                          </a:solidFill>
                          <a:effectLst/>
                          <a:latin typeface="+mn-lt"/>
                          <a:ea typeface="+mn-ea"/>
                          <a:cs typeface="+mn-cs"/>
                        </a:rPr>
                        <a:t>have some critical questions </a:t>
                      </a:r>
                    </a:p>
                    <a:p>
                      <a:pPr marL="285750" indent="-285750">
                        <a:buFont typeface="Arial" pitchFamily="34" charset="0"/>
                        <a:buChar char="•"/>
                      </a:pPr>
                      <a:r>
                        <a:rPr lang="en-US" sz="1800" b="0" i="0" u="none" kern="1200" dirty="0" smtClean="0">
                          <a:solidFill>
                            <a:schemeClr val="dk1"/>
                          </a:solidFill>
                          <a:effectLst/>
                          <a:latin typeface="+mn-lt"/>
                          <a:ea typeface="+mn-ea"/>
                          <a:cs typeface="+mn-cs"/>
                        </a:rPr>
                        <a:t>Develop</a:t>
                      </a:r>
                      <a:r>
                        <a:rPr lang="en-US" sz="1800" b="0" i="0" u="none" kern="1200" baseline="0" dirty="0" smtClean="0">
                          <a:solidFill>
                            <a:schemeClr val="dk1"/>
                          </a:solidFill>
                          <a:effectLst/>
                          <a:latin typeface="+mn-lt"/>
                          <a:ea typeface="+mn-ea"/>
                          <a:cs typeface="+mn-cs"/>
                        </a:rPr>
                        <a:t> why and how questions</a:t>
                      </a:r>
                    </a:p>
                    <a:p>
                      <a:pPr marL="285750" indent="-285750">
                        <a:buFont typeface="Arial" pitchFamily="34" charset="0"/>
                        <a:buChar char="•"/>
                      </a:pPr>
                      <a:r>
                        <a:rPr lang="en-US" sz="1800" b="0" i="0" u="none" kern="1200" baseline="0" dirty="0" smtClean="0">
                          <a:solidFill>
                            <a:schemeClr val="dk1"/>
                          </a:solidFill>
                          <a:effectLst/>
                          <a:latin typeface="+mn-lt"/>
                          <a:ea typeface="+mn-ea"/>
                          <a:cs typeface="+mn-cs"/>
                        </a:rPr>
                        <a:t>Read at least 10 sources to one issue and synthesize them</a:t>
                      </a:r>
                    </a:p>
                    <a:p>
                      <a:pPr marL="285750" indent="-285750">
                        <a:buFont typeface="Arial" pitchFamily="34" charset="0"/>
                        <a:buChar char="•"/>
                      </a:pPr>
                      <a:r>
                        <a:rPr lang="en-US" sz="1800" b="0" u="none" kern="1200" dirty="0" smtClean="0">
                          <a:solidFill>
                            <a:schemeClr val="dk1"/>
                          </a:solidFill>
                          <a:effectLst/>
                          <a:latin typeface="+mn-lt"/>
                          <a:ea typeface="+mn-ea"/>
                          <a:cs typeface="+mn-cs"/>
                        </a:rPr>
                        <a:t>how much you value particular things, social practices, and people</a:t>
                      </a:r>
                      <a:endParaRPr lang="en-US" sz="1800" b="0" i="0" u="none" kern="1200" baseline="0" dirty="0" smtClean="0">
                        <a:solidFill>
                          <a:schemeClr val="dk1"/>
                        </a:solidFill>
                        <a:effectLst/>
                        <a:latin typeface="+mn-lt"/>
                        <a:ea typeface="+mn-ea"/>
                        <a:cs typeface="+mn-cs"/>
                      </a:endParaRPr>
                    </a:p>
                    <a:p>
                      <a:pPr marL="285750" indent="-285750">
                        <a:buFont typeface="Arial" pitchFamily="34" charset="0"/>
                        <a:buChar char="•"/>
                      </a:pPr>
                      <a:endParaRPr lang="en-US" b="0" i="0" u="none" dirty="0"/>
                    </a:p>
                  </a:txBody>
                  <a:tcPr/>
                </a:tc>
              </a:tr>
            </a:tbl>
          </a:graphicData>
        </a:graphic>
      </p:graphicFrame>
    </p:spTree>
    <p:extLst>
      <p:ext uri="{BB962C8B-B14F-4D97-AF65-F5344CB8AC3E}">
        <p14:creationId xmlns:p14="http://schemas.microsoft.com/office/powerpoint/2010/main" val="955097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6879565"/>
              </p:ext>
            </p:extLst>
          </p:nvPr>
        </p:nvGraphicFramePr>
        <p:xfrm>
          <a:off x="457200" y="1600200"/>
          <a:ext cx="8229600" cy="3845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Questions</a:t>
                      </a:r>
                      <a:endParaRPr lang="en-US" dirty="0"/>
                    </a:p>
                  </a:txBody>
                  <a:tcPr/>
                </a:tc>
                <a:tc>
                  <a:txBody>
                    <a:bodyPr/>
                    <a:lstStyle/>
                    <a:p>
                      <a:r>
                        <a:rPr lang="en-US" dirty="0" smtClean="0"/>
                        <a:t>Findings</a:t>
                      </a:r>
                      <a:endParaRPr lang="en-US" dirty="0"/>
                    </a:p>
                  </a:txBody>
                  <a:tcPr/>
                </a:tc>
              </a:tr>
              <a:tr h="370840">
                <a:tc>
                  <a:txBody>
                    <a:bodyPr/>
                    <a:lstStyle/>
                    <a:p>
                      <a:r>
                        <a:rPr lang="en-US" sz="1800" kern="1200" dirty="0" smtClean="0">
                          <a:solidFill>
                            <a:schemeClr val="dk1"/>
                          </a:solidFill>
                          <a:effectLst/>
                          <a:latin typeface="+mn-lt"/>
                          <a:ea typeface="+mn-ea"/>
                          <a:cs typeface="+mn-cs"/>
                        </a:rPr>
                        <a:t>What activities do you do to maintain your critical thinking?</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Watch valuable TV programs,  </a:t>
                      </a:r>
                    </a:p>
                    <a:p>
                      <a:pPr marL="285750" indent="-285750">
                        <a:buFont typeface="Arial" pitchFamily="34" charset="0"/>
                        <a:buChar char="•"/>
                      </a:pPr>
                      <a:r>
                        <a:rPr lang="en-US" sz="1800" b="0" u="none" kern="1200" dirty="0" smtClean="0">
                          <a:solidFill>
                            <a:schemeClr val="dk1"/>
                          </a:solidFill>
                          <a:effectLst/>
                          <a:latin typeface="+mn-lt"/>
                          <a:ea typeface="+mn-ea"/>
                          <a:cs typeface="+mn-cs"/>
                        </a:rPr>
                        <a:t>Read qualified books</a:t>
                      </a:r>
                    </a:p>
                    <a:p>
                      <a:pPr marL="285750" indent="-285750">
                        <a:buFont typeface="Arial" pitchFamily="34" charset="0"/>
                        <a:buChar char="•"/>
                      </a:pPr>
                      <a:r>
                        <a:rPr lang="en-US" sz="1800" b="0" u="none" kern="1200" dirty="0" smtClean="0">
                          <a:solidFill>
                            <a:schemeClr val="dk1"/>
                          </a:solidFill>
                          <a:effectLst/>
                          <a:latin typeface="+mn-lt"/>
                          <a:ea typeface="+mn-ea"/>
                          <a:cs typeface="+mn-cs"/>
                        </a:rPr>
                        <a:t>Keep doing research project, </a:t>
                      </a:r>
                    </a:p>
                    <a:p>
                      <a:pPr marL="285750" indent="-285750">
                        <a:buFont typeface="Arial" pitchFamily="34" charset="0"/>
                        <a:buChar char="•"/>
                      </a:pPr>
                      <a:r>
                        <a:rPr lang="en-US" sz="1800" b="0" u="none" kern="1200" dirty="0" smtClean="0">
                          <a:solidFill>
                            <a:schemeClr val="dk1"/>
                          </a:solidFill>
                          <a:effectLst/>
                          <a:latin typeface="+mn-lt"/>
                          <a:ea typeface="+mn-ea"/>
                          <a:cs typeface="+mn-cs"/>
                        </a:rPr>
                        <a:t>Write for publication</a:t>
                      </a:r>
                    </a:p>
                    <a:p>
                      <a:pPr marL="285750" indent="-285750">
                        <a:buFont typeface="Arial" pitchFamily="34" charset="0"/>
                        <a:buChar char="•"/>
                      </a:pPr>
                      <a:r>
                        <a:rPr lang="en-US" sz="1800" b="0" u="none" kern="1200" dirty="0" smtClean="0">
                          <a:solidFill>
                            <a:schemeClr val="dk1"/>
                          </a:solidFill>
                          <a:effectLst/>
                          <a:latin typeface="+mn-lt"/>
                          <a:ea typeface="+mn-ea"/>
                          <a:cs typeface="+mn-cs"/>
                        </a:rPr>
                        <a:t>make sense of worlds from different perspectives  </a:t>
                      </a:r>
                    </a:p>
                    <a:p>
                      <a:pPr marL="285750" indent="-285750">
                        <a:buFont typeface="Arial" pitchFamily="34" charset="0"/>
                        <a:buChar char="•"/>
                      </a:pPr>
                      <a:r>
                        <a:rPr lang="en-US" sz="1800" b="0" u="none" kern="1200" dirty="0" smtClean="0">
                          <a:solidFill>
                            <a:schemeClr val="dk1"/>
                          </a:solidFill>
                          <a:effectLst/>
                          <a:latin typeface="+mn-lt"/>
                          <a:ea typeface="+mn-ea"/>
                          <a:cs typeface="+mn-cs"/>
                        </a:rPr>
                        <a:t>be open-minded </a:t>
                      </a:r>
                      <a:endParaRPr lang="en-US" b="0" i="0" u="none" dirty="0"/>
                    </a:p>
                  </a:txBody>
                  <a:tcPr/>
                </a:tc>
              </a:tr>
              <a:tr h="370840">
                <a:tc>
                  <a:txBody>
                    <a:bodyPr/>
                    <a:lstStyle/>
                    <a:p>
                      <a:r>
                        <a:rPr lang="en-US" sz="1800" kern="1200" dirty="0" smtClean="0">
                          <a:solidFill>
                            <a:schemeClr val="dk1"/>
                          </a:solidFill>
                          <a:effectLst/>
                          <a:latin typeface="+mn-lt"/>
                          <a:ea typeface="+mn-ea"/>
                          <a:cs typeface="+mn-cs"/>
                        </a:rPr>
                        <a:t>How do you proceed any information (some issues) from reading or news you face then come up to your decision whether you agree or disagree?</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Decision from many angles</a:t>
                      </a:r>
                    </a:p>
                    <a:p>
                      <a:pPr marL="285750" indent="-285750">
                        <a:buFont typeface="Arial" pitchFamily="34" charset="0"/>
                        <a:buChar char="•"/>
                      </a:pPr>
                      <a:r>
                        <a:rPr lang="en-US" sz="1800" b="0" u="none" kern="1200" dirty="0" smtClean="0">
                          <a:solidFill>
                            <a:schemeClr val="dk1"/>
                          </a:solidFill>
                          <a:effectLst/>
                          <a:latin typeface="+mn-lt"/>
                          <a:ea typeface="+mn-ea"/>
                          <a:cs typeface="+mn-cs"/>
                        </a:rPr>
                        <a:t>value a pa</a:t>
                      </a:r>
                      <a:r>
                        <a:rPr lang="en-US" sz="1800" b="0" i="0" u="none" kern="1200" dirty="0" smtClean="0">
                          <a:solidFill>
                            <a:schemeClr val="dk1"/>
                          </a:solidFill>
                          <a:effectLst/>
                          <a:latin typeface="+mn-lt"/>
                          <a:ea typeface="+mn-ea"/>
                          <a:cs typeface="+mn-cs"/>
                        </a:rPr>
                        <a:t>rticular perspective. Both should be viewed as a continuum</a:t>
                      </a:r>
                    </a:p>
                    <a:p>
                      <a:pPr marL="285750" indent="-285750">
                        <a:buFont typeface="Arial" pitchFamily="34" charset="0"/>
                        <a:buChar char="•"/>
                      </a:pPr>
                      <a:r>
                        <a:rPr lang="en-US" sz="1800" b="0" i="0" u="none" kern="1200" dirty="0" smtClean="0">
                          <a:solidFill>
                            <a:schemeClr val="dk1"/>
                          </a:solidFill>
                          <a:effectLst/>
                          <a:latin typeface="+mn-lt"/>
                          <a:ea typeface="+mn-ea"/>
                          <a:cs typeface="+mn-cs"/>
                        </a:rPr>
                        <a:t>Find which information</a:t>
                      </a:r>
                      <a:r>
                        <a:rPr lang="en-US" sz="1800" b="0" i="0" u="none" kern="1200" baseline="0" dirty="0" smtClean="0">
                          <a:solidFill>
                            <a:schemeClr val="dk1"/>
                          </a:solidFill>
                          <a:effectLst/>
                          <a:latin typeface="+mn-lt"/>
                          <a:ea typeface="+mn-ea"/>
                          <a:cs typeface="+mn-cs"/>
                        </a:rPr>
                        <a:t> is convincing</a:t>
                      </a:r>
                      <a:endParaRPr lang="en-US" b="0" i="0" u="none" dirty="0"/>
                    </a:p>
                  </a:txBody>
                  <a:tcPr/>
                </a:tc>
              </a:tr>
            </a:tbl>
          </a:graphicData>
        </a:graphic>
      </p:graphicFrame>
    </p:spTree>
    <p:extLst>
      <p:ext uri="{BB962C8B-B14F-4D97-AF65-F5344CB8AC3E}">
        <p14:creationId xmlns:p14="http://schemas.microsoft.com/office/powerpoint/2010/main" val="2745111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6122858"/>
              </p:ext>
            </p:extLst>
          </p:nvPr>
        </p:nvGraphicFramePr>
        <p:xfrm>
          <a:off x="457200" y="1600200"/>
          <a:ext cx="8229600" cy="3845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Questions</a:t>
                      </a:r>
                      <a:endParaRPr lang="en-US" dirty="0"/>
                    </a:p>
                  </a:txBody>
                  <a:tcPr/>
                </a:tc>
                <a:tc>
                  <a:txBody>
                    <a:bodyPr/>
                    <a:lstStyle/>
                    <a:p>
                      <a:r>
                        <a:rPr lang="en-US" dirty="0" smtClean="0"/>
                        <a:t>Findings</a:t>
                      </a:r>
                      <a:endParaRPr lang="en-US" dirty="0"/>
                    </a:p>
                  </a:txBody>
                  <a:tcPr/>
                </a:tc>
              </a:tr>
              <a:tr h="370840">
                <a:tc>
                  <a:txBody>
                    <a:bodyPr/>
                    <a:lstStyle/>
                    <a:p>
                      <a:r>
                        <a:rPr lang="en-US" sz="1800" kern="1200" dirty="0" smtClean="0">
                          <a:solidFill>
                            <a:schemeClr val="dk1"/>
                          </a:solidFill>
                          <a:effectLst/>
                          <a:latin typeface="+mn-lt"/>
                          <a:ea typeface="+mn-ea"/>
                          <a:cs typeface="+mn-cs"/>
                        </a:rPr>
                        <a:t>According to you, is your critical thinking as the result of implicit or explicit teaching of critical thinking during your educational process?</a:t>
                      </a:r>
                      <a:endParaRPr lang="en-US" dirty="0"/>
                    </a:p>
                  </a:txBody>
                  <a:tcPr/>
                </a:tc>
                <a:tc>
                  <a:txBody>
                    <a:bodyPr/>
                    <a:lstStyle/>
                    <a:p>
                      <a:pPr marL="285750" indent="-285750">
                        <a:buFont typeface="Arial" pitchFamily="34" charset="0"/>
                        <a:buChar char="•"/>
                      </a:pPr>
                      <a:r>
                        <a:rPr lang="en-US" b="0" i="0" u="none" dirty="0" smtClean="0"/>
                        <a:t>Implicit</a:t>
                      </a:r>
                    </a:p>
                    <a:p>
                      <a:pPr marL="285750" indent="-285750">
                        <a:buFont typeface="Arial" pitchFamily="34" charset="0"/>
                        <a:buChar char="•"/>
                      </a:pPr>
                      <a:r>
                        <a:rPr lang="en-US" b="0" i="0" u="none" dirty="0" smtClean="0"/>
                        <a:t>Explicit</a:t>
                      </a:r>
                    </a:p>
                    <a:p>
                      <a:pPr marL="285750" indent="-285750">
                        <a:buFont typeface="Arial" pitchFamily="34" charset="0"/>
                        <a:buChar char="•"/>
                      </a:pPr>
                      <a:r>
                        <a:rPr lang="en-US" b="0" i="0" u="none" dirty="0" smtClean="0"/>
                        <a:t>Both are ok</a:t>
                      </a:r>
                      <a:endParaRPr lang="en-US" b="0" i="0" u="none" dirty="0"/>
                    </a:p>
                  </a:txBody>
                  <a:tcPr/>
                </a:tc>
              </a:tr>
              <a:tr h="370840">
                <a:tc>
                  <a:txBody>
                    <a:bodyPr/>
                    <a:lstStyle/>
                    <a:p>
                      <a:r>
                        <a:rPr lang="en-US" sz="1800" kern="1200" dirty="0" smtClean="0">
                          <a:solidFill>
                            <a:schemeClr val="dk1"/>
                          </a:solidFill>
                          <a:effectLst/>
                          <a:latin typeface="+mn-lt"/>
                          <a:ea typeface="+mn-ea"/>
                          <a:cs typeface="+mn-cs"/>
                        </a:rPr>
                        <a:t>Do you have any recommendation to help students of English department in EFL context or students in general to become a critical thinker?</a:t>
                      </a:r>
                      <a:endParaRPr lang="en-US" dirty="0"/>
                    </a:p>
                  </a:txBody>
                  <a:tcPr/>
                </a:tc>
                <a:tc>
                  <a:txBody>
                    <a:bodyPr/>
                    <a:lstStyle/>
                    <a:p>
                      <a:pPr marL="285750" indent="-285750">
                        <a:buFont typeface="Arial" pitchFamily="34" charset="0"/>
                        <a:buChar char="•"/>
                      </a:pPr>
                      <a:r>
                        <a:rPr lang="en-US" sz="1800" b="0" u="none" kern="1200" dirty="0" smtClean="0">
                          <a:solidFill>
                            <a:schemeClr val="dk1"/>
                          </a:solidFill>
                          <a:effectLst/>
                          <a:latin typeface="+mn-lt"/>
                          <a:ea typeface="+mn-ea"/>
                          <a:cs typeface="+mn-cs"/>
                        </a:rPr>
                        <a:t>read a lot, </a:t>
                      </a:r>
                    </a:p>
                    <a:p>
                      <a:pPr marL="285750" indent="-285750">
                        <a:buFont typeface="Arial" pitchFamily="34" charset="0"/>
                        <a:buChar char="•"/>
                      </a:pPr>
                      <a:r>
                        <a:rPr lang="en-US" sz="1800" b="0" u="none" kern="1200" dirty="0" smtClean="0">
                          <a:solidFill>
                            <a:schemeClr val="dk1"/>
                          </a:solidFill>
                          <a:effectLst/>
                          <a:latin typeface="+mn-lt"/>
                          <a:ea typeface="+mn-ea"/>
                          <a:cs typeface="+mn-cs"/>
                        </a:rPr>
                        <a:t>interact to others, </a:t>
                      </a:r>
                    </a:p>
                    <a:p>
                      <a:pPr marL="285750" indent="-285750">
                        <a:buFont typeface="Arial" pitchFamily="34" charset="0"/>
                        <a:buChar char="•"/>
                      </a:pPr>
                      <a:r>
                        <a:rPr lang="en-US" sz="1800" b="0" u="none" kern="1200" dirty="0" smtClean="0">
                          <a:solidFill>
                            <a:schemeClr val="dk1"/>
                          </a:solidFill>
                          <a:effectLst/>
                          <a:latin typeface="+mn-lt"/>
                          <a:ea typeface="+mn-ea"/>
                          <a:cs typeface="+mn-cs"/>
                        </a:rPr>
                        <a:t>learn from experience, </a:t>
                      </a:r>
                    </a:p>
                    <a:p>
                      <a:pPr marL="285750" indent="-285750">
                        <a:buFont typeface="Arial" pitchFamily="34" charset="0"/>
                        <a:buChar char="•"/>
                      </a:pPr>
                      <a:r>
                        <a:rPr lang="en-US" sz="1800" b="0" u="none" kern="1200" dirty="0" smtClean="0">
                          <a:solidFill>
                            <a:schemeClr val="dk1"/>
                          </a:solidFill>
                          <a:effectLst/>
                          <a:latin typeface="+mn-lt"/>
                          <a:ea typeface="+mn-ea"/>
                          <a:cs typeface="+mn-cs"/>
                        </a:rPr>
                        <a:t>think beyond the box</a:t>
                      </a:r>
                    </a:p>
                    <a:p>
                      <a:pPr marL="285750" indent="-285750">
                        <a:buFont typeface="Arial" pitchFamily="34" charset="0"/>
                        <a:buChar char="•"/>
                      </a:pPr>
                      <a:r>
                        <a:rPr lang="en-US" sz="1800" b="0" u="none" kern="1200" dirty="0" smtClean="0">
                          <a:solidFill>
                            <a:schemeClr val="dk1"/>
                          </a:solidFill>
                          <a:effectLst/>
                          <a:latin typeface="+mn-lt"/>
                          <a:ea typeface="+mn-ea"/>
                          <a:cs typeface="+mn-cs"/>
                        </a:rPr>
                        <a:t>be dare enough to ask question</a:t>
                      </a:r>
                    </a:p>
                    <a:p>
                      <a:pPr marL="285750" indent="-285750">
                        <a:buFont typeface="Arial" pitchFamily="34" charset="0"/>
                        <a:buChar char="•"/>
                      </a:pPr>
                      <a:r>
                        <a:rPr lang="en-US" sz="1800" b="0" i="0" u="none" kern="1200" dirty="0" smtClean="0">
                          <a:solidFill>
                            <a:schemeClr val="dk1"/>
                          </a:solidFill>
                          <a:effectLst/>
                          <a:latin typeface="+mn-lt"/>
                          <a:ea typeface="+mn-ea"/>
                          <a:cs typeface="+mn-cs"/>
                        </a:rPr>
                        <a:t>Discuss</a:t>
                      </a:r>
                      <a:r>
                        <a:rPr lang="en-US" sz="1800" b="0" i="0" u="none" kern="1200" baseline="0" dirty="0" smtClean="0">
                          <a:solidFill>
                            <a:schemeClr val="dk1"/>
                          </a:solidFill>
                          <a:effectLst/>
                          <a:latin typeface="+mn-lt"/>
                          <a:ea typeface="+mn-ea"/>
                          <a:cs typeface="+mn-cs"/>
                        </a:rPr>
                        <a:t> a lot</a:t>
                      </a:r>
                    </a:p>
                    <a:p>
                      <a:pPr marL="285750" indent="-285750">
                        <a:buFont typeface="Arial" pitchFamily="34" charset="0"/>
                        <a:buChar char="•"/>
                      </a:pPr>
                      <a:r>
                        <a:rPr lang="en-US" sz="1800" b="0" u="none" kern="1200" dirty="0" smtClean="0">
                          <a:solidFill>
                            <a:schemeClr val="dk1"/>
                          </a:solidFill>
                          <a:effectLst/>
                          <a:latin typeface="+mn-lt"/>
                          <a:ea typeface="+mn-ea"/>
                          <a:cs typeface="+mn-cs"/>
                        </a:rPr>
                        <a:t>Do critical discourse analysis</a:t>
                      </a:r>
                    </a:p>
                    <a:p>
                      <a:pPr marL="285750" indent="-285750">
                        <a:buFont typeface="Arial" pitchFamily="34" charset="0"/>
                        <a:buChar char="•"/>
                      </a:pPr>
                      <a:r>
                        <a:rPr lang="en-US" sz="1800" b="0" u="none" kern="1200" dirty="0" smtClean="0">
                          <a:solidFill>
                            <a:schemeClr val="dk1"/>
                          </a:solidFill>
                          <a:effectLst/>
                          <a:latin typeface="+mn-lt"/>
                          <a:ea typeface="+mn-ea"/>
                          <a:cs typeface="+mn-cs"/>
                        </a:rPr>
                        <a:t>Contextualize to what we read</a:t>
                      </a:r>
                      <a:endParaRPr lang="en-US" b="0" i="0" u="none" dirty="0"/>
                    </a:p>
                  </a:txBody>
                  <a:tcPr/>
                </a:tc>
              </a:tr>
            </a:tbl>
          </a:graphicData>
        </a:graphic>
      </p:graphicFrame>
    </p:spTree>
    <p:extLst>
      <p:ext uri="{BB962C8B-B14F-4D97-AF65-F5344CB8AC3E}">
        <p14:creationId xmlns:p14="http://schemas.microsoft.com/office/powerpoint/2010/main" val="795018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sz="2400" dirty="0"/>
              <a:t>Join </a:t>
            </a:r>
            <a:r>
              <a:rPr lang="en-US" sz="2400" dirty="0" smtClean="0"/>
              <a:t>debates, Criticizing </a:t>
            </a:r>
            <a:r>
              <a:rPr lang="en-US" sz="2400" dirty="0"/>
              <a:t>journals with a reflective </a:t>
            </a:r>
            <a:r>
              <a:rPr lang="en-US" sz="2400" dirty="0" smtClean="0"/>
              <a:t>way, Reading </a:t>
            </a:r>
            <a:r>
              <a:rPr lang="en-US" sz="2400" dirty="0"/>
              <a:t>a </a:t>
            </a:r>
            <a:r>
              <a:rPr lang="en-US" sz="2400" dirty="0" smtClean="0"/>
              <a:t>lot, Attending </a:t>
            </a:r>
            <a:r>
              <a:rPr lang="en-US" sz="2400" dirty="0"/>
              <a:t>group </a:t>
            </a:r>
            <a:r>
              <a:rPr lang="en-US" sz="2400" dirty="0" smtClean="0"/>
              <a:t>discussion, Attending </a:t>
            </a:r>
            <a:r>
              <a:rPr lang="en-US" sz="2400" dirty="0"/>
              <a:t>seminars and </a:t>
            </a:r>
            <a:r>
              <a:rPr lang="en-US" sz="2400" dirty="0" smtClean="0"/>
              <a:t>conferences, Developing </a:t>
            </a:r>
            <a:r>
              <a:rPr lang="en-US" sz="2400" dirty="0"/>
              <a:t>why and how </a:t>
            </a:r>
            <a:r>
              <a:rPr lang="en-US" sz="2400" dirty="0" smtClean="0"/>
              <a:t>questions, Publishing articles, Conducting </a:t>
            </a:r>
            <a:r>
              <a:rPr lang="en-US" sz="2400" dirty="0"/>
              <a:t>action </a:t>
            </a:r>
            <a:r>
              <a:rPr lang="en-US" sz="2400" dirty="0" smtClean="0"/>
              <a:t>research, Social </a:t>
            </a:r>
            <a:r>
              <a:rPr lang="en-US" sz="2400" dirty="0"/>
              <a:t>interaction with people the same </a:t>
            </a:r>
            <a:r>
              <a:rPr lang="en-US" sz="2400" dirty="0" smtClean="0"/>
              <a:t>fields, Contemplate, Think </a:t>
            </a:r>
            <a:r>
              <a:rPr lang="en-US" sz="2400" dirty="0"/>
              <a:t>about the </a:t>
            </a:r>
            <a:r>
              <a:rPr lang="en-US" sz="2400" dirty="0" smtClean="0"/>
              <a:t>nature, Knowledge, Education, Publication process, Open minded, Going beyond.</a:t>
            </a:r>
          </a:p>
          <a:p>
            <a:pPr marL="457200" lvl="0" indent="-457200">
              <a:buFont typeface="+mj-lt"/>
              <a:buAutoNum type="arabicPeriod"/>
            </a:pPr>
            <a:r>
              <a:rPr lang="en-US" sz="2400" dirty="0"/>
              <a:t>read qualified texts. What to consider is do not directly accept what they say, consider what behind that issue, be honest, not to be </a:t>
            </a:r>
            <a:r>
              <a:rPr lang="en-US" sz="2400" dirty="0" err="1"/>
              <a:t>appriory</a:t>
            </a:r>
            <a:r>
              <a:rPr lang="en-US" sz="2400" dirty="0"/>
              <a:t>, develop why and how questions while processing the information from texts, adequate knowledge, and contextualize. </a:t>
            </a:r>
          </a:p>
          <a:p>
            <a:pPr marL="0" indent="0">
              <a:buNone/>
            </a:pPr>
            <a:r>
              <a:rPr lang="en-US" sz="2400" dirty="0"/>
              <a:t> </a:t>
            </a:r>
          </a:p>
          <a:p>
            <a:pPr marL="0" indent="0">
              <a:buNone/>
            </a:pPr>
            <a:r>
              <a:rPr lang="en-US" sz="2400" dirty="0"/>
              <a:t> </a:t>
            </a:r>
          </a:p>
          <a:p>
            <a:pPr marL="457200" lvl="0" indent="-457200">
              <a:buFont typeface="+mj-lt"/>
              <a:buAutoNum type="arabicPeriod"/>
            </a:pPr>
            <a:endParaRPr lang="en-US" sz="2400" dirty="0"/>
          </a:p>
          <a:p>
            <a:pPr marL="0" indent="0">
              <a:buNone/>
            </a:pPr>
            <a:r>
              <a:rPr lang="en-US" sz="2400" dirty="0"/>
              <a:t> </a:t>
            </a:r>
          </a:p>
          <a:p>
            <a:r>
              <a:rPr lang="en-US" sz="2400" dirty="0"/>
              <a:t> </a:t>
            </a:r>
          </a:p>
          <a:p>
            <a:pPr marL="514350" indent="-514350">
              <a:buFont typeface="+mj-lt"/>
              <a:buAutoNum type="arabicPeriod"/>
            </a:pPr>
            <a:endParaRPr lang="en-US" sz="2400" dirty="0"/>
          </a:p>
        </p:txBody>
      </p:sp>
    </p:spTree>
    <p:extLst>
      <p:ext uri="{BB962C8B-B14F-4D97-AF65-F5344CB8AC3E}">
        <p14:creationId xmlns:p14="http://schemas.microsoft.com/office/powerpoint/2010/main" val="692886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457200" y="1600200"/>
            <a:ext cx="8458200" cy="4525963"/>
          </a:xfrm>
        </p:spPr>
        <p:txBody>
          <a:bodyPr/>
          <a:lstStyle/>
          <a:p>
            <a:pPr marL="514350" indent="-514350">
              <a:buFont typeface="+mj-lt"/>
              <a:buAutoNum type="arabicPeriod"/>
            </a:pPr>
            <a:r>
              <a:rPr lang="en-US" dirty="0" smtClean="0"/>
              <a:t>How do ELT lecturers construct themselves as critical thinkers and what factors shape the construction? </a:t>
            </a:r>
          </a:p>
          <a:p>
            <a:pPr marL="514350" indent="-514350">
              <a:buFont typeface="+mj-lt"/>
              <a:buAutoNum type="arabicPeriod"/>
            </a:pPr>
            <a:r>
              <a:rPr lang="en-US" dirty="0" smtClean="0"/>
              <a:t>How do they </a:t>
            </a:r>
            <a:r>
              <a:rPr lang="en-US" dirty="0"/>
              <a:t>proceed information or knowledge to be analyzed and </a:t>
            </a:r>
            <a:r>
              <a:rPr lang="en-US" dirty="0" smtClean="0"/>
              <a:t>evaluated?</a:t>
            </a:r>
            <a:endParaRPr lang="en-US" dirty="0"/>
          </a:p>
          <a:p>
            <a:pPr marL="514350" indent="-514350">
              <a:buFont typeface="+mj-lt"/>
              <a:buAutoNum type="arabicPeriod"/>
            </a:pPr>
            <a:r>
              <a:rPr lang="en-US" dirty="0"/>
              <a:t>How do they maintain having critical thinking </a:t>
            </a:r>
            <a:r>
              <a:rPr lang="en-US" dirty="0" smtClean="0"/>
              <a:t>skills?</a:t>
            </a:r>
          </a:p>
        </p:txBody>
      </p:sp>
      <p:sp>
        <p:nvSpPr>
          <p:cNvPr id="4" name="Date Placeholder 3"/>
          <p:cNvSpPr>
            <a:spLocks noGrp="1"/>
          </p:cNvSpPr>
          <p:nvPr>
            <p:ph type="dt" sz="half" idx="10"/>
          </p:nvPr>
        </p:nvSpPr>
        <p:spPr/>
        <p:txBody>
          <a:bodyPr/>
          <a:lstStyle/>
          <a:p>
            <a:fld id="{CED129F4-CD01-4B8B-BD9C-D5DC6ED4AC32}" type="datetime1">
              <a:rPr lang="en-US" smtClean="0"/>
              <a:t>5/22/2020</a:t>
            </a:fld>
            <a:endParaRPr lang="en-US"/>
          </a:p>
        </p:txBody>
      </p:sp>
      <p:sp>
        <p:nvSpPr>
          <p:cNvPr id="6" name="Slide Number Placeholder 5"/>
          <p:cNvSpPr>
            <a:spLocks noGrp="1"/>
          </p:cNvSpPr>
          <p:nvPr>
            <p:ph type="sldNum" sz="quarter" idx="12"/>
          </p:nvPr>
        </p:nvSpPr>
        <p:spPr/>
        <p:txBody>
          <a:bodyPr/>
          <a:lstStyle/>
          <a:p>
            <a:fld id="{259661D0-4F6D-4D1C-ADC6-38CFA55474A9}" type="slidenum">
              <a:rPr lang="en-US" smtClean="0"/>
              <a:t>2</a:t>
            </a:fld>
            <a:endParaRPr lang="en-US"/>
          </a:p>
        </p:txBody>
      </p:sp>
    </p:spTree>
    <p:extLst>
      <p:ext uri="{BB962C8B-B14F-4D97-AF65-F5344CB8AC3E}">
        <p14:creationId xmlns:p14="http://schemas.microsoft.com/office/powerpoint/2010/main" val="1499204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a:t>Interact with good values (good TV program, read qualified books, opinion in newspaper, keep doing research, write for publication, process the information not to receive, seminar and conference, and be open minded to different perspectives. </a:t>
            </a:r>
          </a:p>
          <a:p>
            <a:pPr marL="514350" indent="-514350">
              <a:buFont typeface="+mj-lt"/>
              <a:buAutoNum type="arabicPeriod" startAt="3"/>
            </a:pPr>
            <a:endParaRPr lang="en-US" dirty="0"/>
          </a:p>
        </p:txBody>
      </p:sp>
    </p:spTree>
    <p:extLst>
      <p:ext uri="{BB962C8B-B14F-4D97-AF65-F5344CB8AC3E}">
        <p14:creationId xmlns:p14="http://schemas.microsoft.com/office/powerpoint/2010/main" val="156818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1800" dirty="0" err="1"/>
              <a:t>Alagozlu</a:t>
            </a:r>
            <a:r>
              <a:rPr lang="en-US" sz="1800" dirty="0"/>
              <a:t>,  N.2007. Critical Thinking and Voice in EFL Writing. The Asian EFL Journal Quarterly, 9 (3), 2007, 118-136. </a:t>
            </a:r>
          </a:p>
          <a:p>
            <a:r>
              <a:rPr lang="en-US" sz="1800" dirty="0" err="1"/>
              <a:t>Bailin</a:t>
            </a:r>
            <a:r>
              <a:rPr lang="en-US" sz="1800" dirty="0"/>
              <a:t>, S., et al. 1999. Conceptualizing Critical Thinking. j. curriculum studies, 1999, vol. 31, no. 3, </a:t>
            </a:r>
            <a:r>
              <a:rPr lang="en-US" sz="1800" dirty="0" smtClean="0"/>
              <a:t>285-302.</a:t>
            </a:r>
            <a:r>
              <a:rPr lang="en-US" sz="1800" i="1" dirty="0" smtClean="0"/>
              <a:t> </a:t>
            </a:r>
            <a:endParaRPr lang="en-US" sz="1800" dirty="0"/>
          </a:p>
          <a:p>
            <a:r>
              <a:rPr lang="en-US" sz="1800" dirty="0"/>
              <a:t>Board of </a:t>
            </a:r>
            <a:r>
              <a:rPr lang="en-US" sz="1800" dirty="0" smtClean="0"/>
              <a:t>Editors TEFLIN Journal. 2012. </a:t>
            </a:r>
            <a:r>
              <a:rPr lang="en-US" sz="1800" dirty="0"/>
              <a:t>Writing for International Publication</a:t>
            </a:r>
            <a:r>
              <a:rPr lang="en-US" sz="1800" dirty="0" smtClean="0"/>
              <a:t>: An </a:t>
            </a:r>
            <a:r>
              <a:rPr lang="en-US" sz="1800" dirty="0"/>
              <a:t>Interview </a:t>
            </a:r>
            <a:r>
              <a:rPr lang="en-US" sz="1800" dirty="0" smtClean="0"/>
              <a:t>with </a:t>
            </a:r>
            <a:r>
              <a:rPr lang="en-US" sz="1800" dirty="0" err="1" smtClean="0"/>
              <a:t>Nugrahenny</a:t>
            </a:r>
            <a:r>
              <a:rPr lang="en-US" sz="1800" dirty="0" smtClean="0"/>
              <a:t> </a:t>
            </a:r>
            <a:r>
              <a:rPr lang="en-US" sz="1800" dirty="0"/>
              <a:t>T. Zacharias, </a:t>
            </a:r>
            <a:r>
              <a:rPr lang="en-US" sz="1800" dirty="0" err="1"/>
              <a:t>Handoyo</a:t>
            </a:r>
            <a:r>
              <a:rPr lang="en-US" sz="1800" dirty="0"/>
              <a:t> P. </a:t>
            </a:r>
            <a:r>
              <a:rPr lang="en-US" sz="1800" dirty="0" err="1" smtClean="0"/>
              <a:t>Widodo</a:t>
            </a:r>
            <a:r>
              <a:rPr lang="en-US" sz="1800" dirty="0" smtClean="0"/>
              <a:t> and </a:t>
            </a:r>
            <a:r>
              <a:rPr lang="en-US" sz="1800" dirty="0"/>
              <a:t>Willy A. </a:t>
            </a:r>
            <a:r>
              <a:rPr lang="en-US" sz="1800" dirty="0" err="1" smtClean="0"/>
              <a:t>Renandya</a:t>
            </a:r>
            <a:r>
              <a:rPr lang="en-US" sz="1800" dirty="0" smtClean="0"/>
              <a:t>. </a:t>
            </a:r>
            <a:r>
              <a:rPr lang="en-US" sz="1800" i="1" dirty="0"/>
              <a:t>TEFLIN Journal, Volume 23, Number 2, July </a:t>
            </a:r>
            <a:r>
              <a:rPr lang="en-US" sz="1800" i="1" dirty="0" smtClean="0"/>
              <a:t>2012.</a:t>
            </a:r>
          </a:p>
          <a:p>
            <a:r>
              <a:rPr lang="en-US" sz="1800" dirty="0" smtClean="0"/>
              <a:t>Duron</a:t>
            </a:r>
            <a:r>
              <a:rPr lang="en-US" sz="1800" dirty="0"/>
              <a:t>, R. et al. 2006. Critical Thinking Framework for Any Discipline. </a:t>
            </a:r>
            <a:r>
              <a:rPr lang="en-US" sz="1800" i="1" dirty="0" err="1"/>
              <a:t>nternational</a:t>
            </a:r>
            <a:r>
              <a:rPr lang="en-US" sz="1800" i="1" dirty="0"/>
              <a:t> Journal of Teaching and Learning in Higher Education, </a:t>
            </a:r>
            <a:r>
              <a:rPr lang="en-US" sz="1800" dirty="0"/>
              <a:t>2006, Volume 17, Number 2, 160-166.</a:t>
            </a:r>
          </a:p>
          <a:p>
            <a:r>
              <a:rPr lang="en-US" sz="1800" dirty="0" err="1"/>
              <a:t>Facione</a:t>
            </a:r>
            <a:r>
              <a:rPr lang="en-US" sz="1800" dirty="0"/>
              <a:t>, P. A. (1990). </a:t>
            </a:r>
            <a:r>
              <a:rPr lang="en-US" sz="1800" i="1" dirty="0"/>
              <a:t>Critical thinking: A statement of expert consensus for purposes of educational assessment and instruction</a:t>
            </a:r>
            <a:r>
              <a:rPr lang="en-US" sz="1800" dirty="0"/>
              <a:t>. Millbrae, CA: The California Academic Press.</a:t>
            </a:r>
          </a:p>
          <a:p>
            <a:endParaRPr lang="en-US" sz="1800" dirty="0"/>
          </a:p>
        </p:txBody>
      </p:sp>
      <p:sp>
        <p:nvSpPr>
          <p:cNvPr id="4" name="Date Placeholder 3"/>
          <p:cNvSpPr>
            <a:spLocks noGrp="1"/>
          </p:cNvSpPr>
          <p:nvPr>
            <p:ph type="dt" sz="half" idx="10"/>
          </p:nvPr>
        </p:nvSpPr>
        <p:spPr/>
        <p:txBody>
          <a:bodyPr/>
          <a:lstStyle/>
          <a:p>
            <a:fld id="{CED129F4-CD01-4B8B-BD9C-D5DC6ED4AC32}" type="datetime1">
              <a:rPr lang="en-US" smtClean="0"/>
              <a:t>5/22/2020</a:t>
            </a:fld>
            <a:endParaRPr lang="en-US"/>
          </a:p>
        </p:txBody>
      </p:sp>
      <p:sp>
        <p:nvSpPr>
          <p:cNvPr id="5" name="Footer Placeholder 4"/>
          <p:cNvSpPr>
            <a:spLocks noGrp="1"/>
          </p:cNvSpPr>
          <p:nvPr>
            <p:ph type="ftr" sz="quarter" idx="11"/>
          </p:nvPr>
        </p:nvSpPr>
        <p:spPr>
          <a:xfrm>
            <a:off x="3124200" y="6172200"/>
            <a:ext cx="2895600" cy="476250"/>
          </a:xfrm>
        </p:spPr>
        <p:txBody>
          <a:bodyPr/>
          <a:lstStyle/>
          <a:p>
            <a:r>
              <a:rPr lang="en-US" dirty="0" smtClean="0"/>
              <a:t>Presented in Writing Research for Publication Supervised and Guided by Prof. Ali </a:t>
            </a:r>
            <a:r>
              <a:rPr lang="en-US" dirty="0" err="1" smtClean="0"/>
              <a:t>Saukah</a:t>
            </a:r>
            <a:endParaRPr lang="en-US" dirty="0"/>
          </a:p>
        </p:txBody>
      </p:sp>
      <p:sp>
        <p:nvSpPr>
          <p:cNvPr id="6" name="Slide Number Placeholder 5"/>
          <p:cNvSpPr>
            <a:spLocks noGrp="1"/>
          </p:cNvSpPr>
          <p:nvPr>
            <p:ph type="sldNum" sz="quarter" idx="12"/>
          </p:nvPr>
        </p:nvSpPr>
        <p:spPr/>
        <p:txBody>
          <a:bodyPr/>
          <a:lstStyle/>
          <a:p>
            <a:fld id="{259661D0-4F6D-4D1C-ADC6-38CFA55474A9}" type="slidenum">
              <a:rPr lang="en-US" smtClean="0"/>
              <a:t>21</a:t>
            </a:fld>
            <a:endParaRPr lang="en-US"/>
          </a:p>
        </p:txBody>
      </p:sp>
    </p:spTree>
    <p:extLst>
      <p:ext uri="{BB962C8B-B14F-4D97-AF65-F5344CB8AC3E}">
        <p14:creationId xmlns:p14="http://schemas.microsoft.com/office/powerpoint/2010/main" val="1459095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lstStyle/>
          <a:p>
            <a:r>
              <a:rPr lang="en-US" sz="2000" dirty="0" err="1"/>
              <a:t>Fliegel</a:t>
            </a:r>
            <a:r>
              <a:rPr lang="en-US" sz="2000" dirty="0"/>
              <a:t>, R. &amp; Holland, J. 2013. Quantifying Learning in Critical Thinking. The Journal of General Education, Volume 62, Numbers 2-3, 2013. pp. </a:t>
            </a:r>
            <a:r>
              <a:rPr lang="en-US" sz="2000" dirty="0" smtClean="0"/>
              <a:t>160-203.</a:t>
            </a:r>
            <a:endParaRPr lang="en-US" sz="2000" dirty="0"/>
          </a:p>
          <a:p>
            <a:r>
              <a:rPr lang="en-US" sz="2000" dirty="0" err="1"/>
              <a:t>Gul</a:t>
            </a:r>
            <a:r>
              <a:rPr lang="en-US" sz="2000" dirty="0"/>
              <a:t>, R., B.,  et al. &amp; McGrath, J., P. et al.. 2014. Enhancing Educators’ Skills for Promoting Critical Thinking in Their Classroom Discourses: A Randomized Control Trial. </a:t>
            </a:r>
            <a:r>
              <a:rPr lang="en-US" sz="2000" i="1" dirty="0"/>
              <a:t>International Journal of Teaching and Learning in Higher Education, Vol. 26 (1), pp. 37-54.</a:t>
            </a:r>
            <a:r>
              <a:rPr lang="en-US" sz="2000" dirty="0"/>
              <a:t> </a:t>
            </a:r>
          </a:p>
          <a:p>
            <a:r>
              <a:rPr lang="en-US" sz="2000" dirty="0"/>
              <a:t>Hillocks, G. 2010. Teaching Argument for Critical Thinking and Writing: An Introduction. </a:t>
            </a:r>
            <a:r>
              <a:rPr lang="en-US" sz="2000" i="1" dirty="0"/>
              <a:t>English Journal </a:t>
            </a:r>
            <a:r>
              <a:rPr lang="en-US" sz="2000" dirty="0"/>
              <a:t>99.6 (2010): </a:t>
            </a:r>
            <a:r>
              <a:rPr lang="en-US" sz="2000" dirty="0" smtClean="0"/>
              <a:t>24–32. </a:t>
            </a:r>
            <a:endParaRPr lang="en-US" sz="2000" dirty="0"/>
          </a:p>
          <a:p>
            <a:r>
              <a:rPr lang="en-US" sz="2000" dirty="0"/>
              <a:t>Lai, E., R. 2011. Critical Thinking: A Literature Review.</a:t>
            </a:r>
            <a:r>
              <a:rPr lang="en-US" sz="2000" i="1" dirty="0"/>
              <a:t>. </a:t>
            </a:r>
            <a:r>
              <a:rPr lang="en-US" sz="2000" dirty="0"/>
              <a:t>Author, Pearson Assessments. Retrieved February 5, 2015 from http://www.pearsonassessments.com/hai/images/tmrs/CriticalThinkingReviewFINAL.pdf  </a:t>
            </a:r>
          </a:p>
          <a:p>
            <a:endParaRPr lang="en-US" sz="2000" dirty="0"/>
          </a:p>
        </p:txBody>
      </p:sp>
    </p:spTree>
    <p:extLst>
      <p:ext uri="{BB962C8B-B14F-4D97-AF65-F5344CB8AC3E}">
        <p14:creationId xmlns:p14="http://schemas.microsoft.com/office/powerpoint/2010/main" val="2220730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sz="2000" dirty="0" err="1" smtClean="0"/>
              <a:t>Mulnix</a:t>
            </a:r>
            <a:r>
              <a:rPr lang="en-US" sz="2000" dirty="0"/>
              <a:t>, J., W. 2012. Thinking Critically about Critical Thinking. </a:t>
            </a:r>
            <a:r>
              <a:rPr lang="en-US" sz="2000" i="1" dirty="0"/>
              <a:t>Educational Philosophy and </a:t>
            </a:r>
            <a:r>
              <a:rPr lang="en-US" sz="2000" i="1" dirty="0" err="1"/>
              <a:t>Theory,Vol</a:t>
            </a:r>
            <a:r>
              <a:rPr lang="en-US" sz="2000" i="1" dirty="0"/>
              <a:t>. 44, No. 5, </a:t>
            </a:r>
            <a:r>
              <a:rPr lang="en-US" sz="2000" i="1" dirty="0" smtClean="0"/>
              <a:t>2012.</a:t>
            </a:r>
            <a:r>
              <a:rPr lang="en-US" sz="2000" dirty="0" smtClean="0"/>
              <a:t> </a:t>
            </a:r>
            <a:endParaRPr lang="en-US" sz="2000" dirty="0"/>
          </a:p>
          <a:p>
            <a:r>
              <a:rPr lang="en-US" sz="2000" dirty="0" err="1"/>
              <a:t>Orsntein</a:t>
            </a:r>
            <a:r>
              <a:rPr lang="en-US" sz="2000" dirty="0"/>
              <a:t>, A.L. &amp; Levine, D.U. (2008). </a:t>
            </a:r>
            <a:r>
              <a:rPr lang="en-US" sz="2000" i="1" dirty="0"/>
              <a:t>Foundation of Education.</a:t>
            </a:r>
            <a:r>
              <a:rPr lang="en-US" sz="2000" dirty="0"/>
              <a:t> New York: Houghton Mifflin Company. </a:t>
            </a:r>
          </a:p>
          <a:p>
            <a:r>
              <a:rPr lang="en-US" sz="2000" dirty="0"/>
              <a:t>Paul, R. W. (1992). Critical thinking: What, why, and how? </a:t>
            </a:r>
            <a:r>
              <a:rPr lang="en-US" sz="2000" i="1" dirty="0"/>
              <a:t>New Directions for Community Colleges, 1992</a:t>
            </a:r>
            <a:r>
              <a:rPr lang="en-US" sz="2000" dirty="0"/>
              <a:t>(77), 3–24.</a:t>
            </a:r>
          </a:p>
          <a:p>
            <a:r>
              <a:rPr lang="en-US" sz="2000" dirty="0" err="1"/>
              <a:t>Vyncke</a:t>
            </a:r>
            <a:r>
              <a:rPr lang="en-US" sz="2000" dirty="0"/>
              <a:t>, M. 2012. The Concept and Practice of Critical Thinking in Academic Writing: An Investigation of International Students’ Perceptions and Writing Experiences.</a:t>
            </a:r>
          </a:p>
          <a:p>
            <a:endParaRPr lang="en-US" sz="2000" dirty="0"/>
          </a:p>
        </p:txBody>
      </p:sp>
    </p:spTree>
    <p:extLst>
      <p:ext uri="{BB962C8B-B14F-4D97-AF65-F5344CB8AC3E}">
        <p14:creationId xmlns:p14="http://schemas.microsoft.com/office/powerpoint/2010/main" val="111991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p:txBody>
          <a:bodyPr/>
          <a:lstStyle/>
          <a:p>
            <a:r>
              <a:rPr lang="en-US" sz="6000"/>
              <a:t>Thank You!</a:t>
            </a:r>
          </a:p>
        </p:txBody>
      </p:sp>
      <p:sp>
        <p:nvSpPr>
          <p:cNvPr id="87045" name="Rectangle 5"/>
          <p:cNvSpPr>
            <a:spLocks noGrp="1" noChangeArrowheads="1"/>
          </p:cNvSpPr>
          <p:nvPr>
            <p:ph type="subTitle" idx="1"/>
          </p:nvPr>
        </p:nvSpPr>
        <p:spPr/>
        <p:txBody>
          <a:bodyPr/>
          <a:lstStyle/>
          <a:p>
            <a:r>
              <a:rPr lang="en-US"/>
              <a:t>www.themegallery.com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z="3200" dirty="0" smtClean="0"/>
              <a:t>Story from Mr</a:t>
            </a:r>
            <a:r>
              <a:rPr lang="en-US" sz="3200" dirty="0"/>
              <a:t>. </a:t>
            </a:r>
            <a:r>
              <a:rPr lang="en-US" sz="3200" dirty="0" err="1" smtClean="0"/>
              <a:t>Ribut</a:t>
            </a:r>
            <a:r>
              <a:rPr lang="en-US" sz="3200" dirty="0" smtClean="0"/>
              <a:t> </a:t>
            </a:r>
            <a:r>
              <a:rPr lang="en-US" sz="3200" dirty="0" err="1" smtClean="0"/>
              <a:t>Wahyudi</a:t>
            </a:r>
            <a:r>
              <a:rPr lang="en-US" sz="3200" b="0" dirty="0"/>
              <a:t/>
            </a:r>
            <a:br>
              <a:rPr lang="en-US" sz="3200" b="0" dirty="0"/>
            </a:b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I will emphasize that CT is not an instant process. To my believe CT should be built all the time by reading qualified texts and always questioning and questioning to any information. Becoming a critical thinker, I used to participate in a debate contest, criticize journal articles, read qualified texts, interact with people who can provide sufficient knowledge, active in one organization, contemplate, think beyond the box    </a:t>
            </a:r>
            <a:endParaRPr lang="en-US" sz="2800" dirty="0"/>
          </a:p>
        </p:txBody>
      </p:sp>
    </p:spTree>
    <p:extLst>
      <p:ext uri="{BB962C8B-B14F-4D97-AF65-F5344CB8AC3E}">
        <p14:creationId xmlns:p14="http://schemas.microsoft.com/office/powerpoint/2010/main" val="2796745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sz="2800" dirty="0" smtClean="0"/>
              <a:t>Information should be seen from many perspectives. To evaluate it is needed to have genuine of reasoning, and most important is be honest.</a:t>
            </a:r>
          </a:p>
          <a:p>
            <a:pPr marL="514350" indent="-514350">
              <a:buFont typeface="+mj-lt"/>
              <a:buAutoNum type="arabicPeriod" startAt="2"/>
            </a:pPr>
            <a:r>
              <a:rPr lang="en-US" sz="2800" dirty="0" smtClean="0"/>
              <a:t>To maintain CT, obtained good input such as watching valuable TV program (e.g. talk show), read qualified books such as </a:t>
            </a:r>
            <a:r>
              <a:rPr lang="en-US" sz="2800" dirty="0" err="1" smtClean="0"/>
              <a:t>Derida</a:t>
            </a:r>
            <a:r>
              <a:rPr lang="en-US" sz="2800" dirty="0" smtClean="0"/>
              <a:t> and </a:t>
            </a:r>
            <a:r>
              <a:rPr lang="en-US" sz="2800" dirty="0" err="1" smtClean="0"/>
              <a:t>Micheal</a:t>
            </a:r>
            <a:r>
              <a:rPr lang="en-US" sz="2800" dirty="0" smtClean="0"/>
              <a:t> </a:t>
            </a:r>
            <a:r>
              <a:rPr lang="en-US" sz="2800" dirty="0" err="1" smtClean="0"/>
              <a:t>Foucoult</a:t>
            </a:r>
            <a:r>
              <a:rPr lang="en-US" sz="2800" dirty="0"/>
              <a:t> </a:t>
            </a:r>
            <a:r>
              <a:rPr lang="en-US" sz="2800" dirty="0" smtClean="0"/>
              <a:t>who proposed the deconstruction of knowledge. </a:t>
            </a:r>
            <a:endParaRPr lang="en-US" sz="2800" dirty="0"/>
          </a:p>
        </p:txBody>
      </p:sp>
    </p:spTree>
    <p:extLst>
      <p:ext uri="{BB962C8B-B14F-4D97-AF65-F5344CB8AC3E}">
        <p14:creationId xmlns:p14="http://schemas.microsoft.com/office/powerpoint/2010/main" val="3444421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z="3200" dirty="0" smtClean="0"/>
              <a:t>Story from Mr</a:t>
            </a:r>
            <a:r>
              <a:rPr lang="en-US" sz="3200" dirty="0"/>
              <a:t>. </a:t>
            </a:r>
            <a:r>
              <a:rPr lang="en-US" sz="3200" dirty="0" err="1"/>
              <a:t>Junaidi</a:t>
            </a:r>
            <a:r>
              <a:rPr lang="en-US" sz="3200" dirty="0"/>
              <a:t> </a:t>
            </a:r>
            <a:r>
              <a:rPr lang="en-US" sz="3200" dirty="0" err="1"/>
              <a:t>Mistar</a:t>
            </a:r>
            <a:r>
              <a:rPr lang="en-US" sz="3200" b="0" dirty="0"/>
              <a:t/>
            </a:r>
            <a:br>
              <a:rPr lang="en-US" sz="3200" b="0" dirty="0"/>
            </a:b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Becoming </a:t>
            </a:r>
            <a:r>
              <a:rPr lang="en-US" sz="2800" dirty="0"/>
              <a:t>critical thinker so we have to be sensitive to </a:t>
            </a:r>
            <a:r>
              <a:rPr lang="en-US" sz="2800" dirty="0" smtClean="0"/>
              <a:t>the </a:t>
            </a:r>
            <a:r>
              <a:rPr lang="en-US" sz="2800" dirty="0"/>
              <a:t>trustworthy of </a:t>
            </a:r>
            <a:r>
              <a:rPr lang="en-US" sz="2800" dirty="0" smtClean="0"/>
              <a:t>information, </a:t>
            </a:r>
            <a:r>
              <a:rPr lang="en-US" sz="2800" dirty="0"/>
              <a:t>not accepting any information we get</a:t>
            </a:r>
            <a:r>
              <a:rPr lang="en-US" sz="2800" dirty="0" smtClean="0"/>
              <a:t>. To construct CT is read a lot to store information in our mind. Other activities such as participate in a group discussion, attend seminars, conferences in which we can exchange information, be opened to others, social interaction with the same fields, review articles, research report, and present in a forum.</a:t>
            </a:r>
            <a:endParaRPr lang="en-US" sz="2800" dirty="0"/>
          </a:p>
        </p:txBody>
      </p:sp>
    </p:spTree>
    <p:extLst>
      <p:ext uri="{BB962C8B-B14F-4D97-AF65-F5344CB8AC3E}">
        <p14:creationId xmlns:p14="http://schemas.microsoft.com/office/powerpoint/2010/main" val="2860742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What we need to do when evaluating information is </a:t>
            </a:r>
            <a:r>
              <a:rPr lang="en-US" dirty="0"/>
              <a:t>when we get new information we need to check and recheck </a:t>
            </a:r>
            <a:r>
              <a:rPr lang="en-US" dirty="0" smtClean="0"/>
              <a:t>that information by investigating evidence using critical questions (why </a:t>
            </a:r>
            <a:r>
              <a:rPr lang="en-US" dirty="0"/>
              <a:t>and </a:t>
            </a:r>
            <a:r>
              <a:rPr lang="en-US" dirty="0" smtClean="0"/>
              <a:t>how questions).</a:t>
            </a:r>
            <a:endParaRPr lang="en-US" dirty="0"/>
          </a:p>
          <a:p>
            <a:pPr marL="514350" indent="-514350">
              <a:buFont typeface="+mj-lt"/>
              <a:buAutoNum type="arabicPeriod" startAt="2"/>
            </a:pPr>
            <a:r>
              <a:rPr lang="en-US" dirty="0"/>
              <a:t>I read, I keep doing research project, and write for publication. </a:t>
            </a:r>
          </a:p>
        </p:txBody>
      </p:sp>
    </p:spTree>
    <p:extLst>
      <p:ext uri="{BB962C8B-B14F-4D97-AF65-F5344CB8AC3E}">
        <p14:creationId xmlns:p14="http://schemas.microsoft.com/office/powerpoint/2010/main" val="763022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z="4000" dirty="0" smtClean="0"/>
              <a:t>Story from</a:t>
            </a:r>
            <a:r>
              <a:rPr lang="en-US" sz="4000" b="0" dirty="0"/>
              <a:t> </a:t>
            </a:r>
            <a:r>
              <a:rPr lang="en-US" sz="4000" dirty="0" smtClean="0"/>
              <a:t>Mr</a:t>
            </a:r>
            <a:r>
              <a:rPr lang="en-US" sz="4000" dirty="0"/>
              <a:t>. </a:t>
            </a:r>
            <a:r>
              <a:rPr lang="en-US" sz="4000" dirty="0" err="1"/>
              <a:t>Gunadi</a:t>
            </a:r>
            <a:r>
              <a:rPr lang="en-US" sz="4000" dirty="0"/>
              <a:t> </a:t>
            </a:r>
            <a:r>
              <a:rPr lang="en-US" sz="4000" dirty="0" smtClean="0"/>
              <a:t>H. </a:t>
            </a:r>
            <a:r>
              <a:rPr lang="en-US" sz="4000" dirty="0" err="1" smtClean="0"/>
              <a:t>Sulistyo</a:t>
            </a:r>
            <a:r>
              <a:rPr lang="en-US" sz="4000" b="0" dirty="0"/>
              <a:t/>
            </a:r>
            <a:br>
              <a:rPr lang="en-US" sz="4000" b="0" dirty="0"/>
            </a:br>
            <a:r>
              <a:rPr lang="en-US" sz="4000" dirty="0" smtClean="0"/>
              <a:t> </a:t>
            </a:r>
            <a:endParaRPr lang="en-US" sz="4000"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a:t>critical thinking is a matter of level. So it can be low </a:t>
            </a:r>
            <a:r>
              <a:rPr lang="en-US" sz="2400" dirty="0" smtClean="0"/>
              <a:t>level (lower order skill), </a:t>
            </a:r>
            <a:r>
              <a:rPr lang="en-US" sz="2400" dirty="0"/>
              <a:t>it can be high </a:t>
            </a:r>
            <a:r>
              <a:rPr lang="en-US" sz="2400" dirty="0" smtClean="0"/>
              <a:t>level (higher order thinking). CT does </a:t>
            </a:r>
            <a:r>
              <a:rPr lang="en-US" sz="2400" dirty="0"/>
              <a:t>not only accept what somebody say, </a:t>
            </a:r>
            <a:r>
              <a:rPr lang="en-US" sz="2400" dirty="0" smtClean="0"/>
              <a:t>but always be questioned, is </a:t>
            </a:r>
            <a:r>
              <a:rPr lang="en-US" sz="2400" dirty="0"/>
              <a:t>it </a:t>
            </a:r>
            <a:r>
              <a:rPr lang="en-US" sz="2400" dirty="0" smtClean="0"/>
              <a:t>true? </a:t>
            </a:r>
            <a:r>
              <a:rPr lang="en-US" sz="2400" dirty="0"/>
              <a:t>is it </a:t>
            </a:r>
            <a:r>
              <a:rPr lang="en-US" sz="2400" dirty="0" smtClean="0"/>
              <a:t>correct?</a:t>
            </a:r>
            <a:r>
              <a:rPr lang="en-US" sz="2400" dirty="0"/>
              <a:t> Critical thinking is not criticizing others. More than that. Questioning the statements. Questioning </a:t>
            </a:r>
            <a:r>
              <a:rPr lang="en-US" sz="2400" dirty="0" smtClean="0"/>
              <a:t>validity. </a:t>
            </a:r>
            <a:r>
              <a:rPr lang="en-US" sz="2400" dirty="0"/>
              <a:t>Don’t believe only to one source. Read many sources and then try to synthesize and say with our believe about </a:t>
            </a:r>
            <a:r>
              <a:rPr lang="en-US" sz="2400" dirty="0" smtClean="0"/>
              <a:t>that to construct, it is needed to have a good reading habit, participating an organization, and conference.   .</a:t>
            </a:r>
            <a:endParaRPr lang="en-US" sz="2400" dirty="0"/>
          </a:p>
        </p:txBody>
      </p:sp>
    </p:spTree>
    <p:extLst>
      <p:ext uri="{BB962C8B-B14F-4D97-AF65-F5344CB8AC3E}">
        <p14:creationId xmlns:p14="http://schemas.microsoft.com/office/powerpoint/2010/main" val="1707054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To evaluate knowledge , it needs to see </a:t>
            </a:r>
            <a:r>
              <a:rPr lang="en-US" dirty="0"/>
              <a:t>from many angles. I normally choose one convinces me. If it convinces me so that will be my decision</a:t>
            </a:r>
            <a:r>
              <a:rPr lang="en-US" dirty="0" smtClean="0"/>
              <a:t>.</a:t>
            </a:r>
          </a:p>
          <a:p>
            <a:pPr marL="514350" indent="-514350">
              <a:buFont typeface="+mj-lt"/>
              <a:buAutoNum type="arabicPeriod" startAt="2"/>
            </a:pPr>
            <a:r>
              <a:rPr lang="en-US" dirty="0"/>
              <a:t>By doing research, by writing, find information, try to process not to receive but think critically, convincing, expression</a:t>
            </a:r>
          </a:p>
        </p:txBody>
      </p:sp>
    </p:spTree>
    <p:extLst>
      <p:ext uri="{BB962C8B-B14F-4D97-AF65-F5344CB8AC3E}">
        <p14:creationId xmlns:p14="http://schemas.microsoft.com/office/powerpoint/2010/main" val="291116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z="3600" dirty="0" smtClean="0"/>
              <a:t>Story from</a:t>
            </a:r>
            <a:r>
              <a:rPr lang="en-US" sz="3600" b="0" dirty="0"/>
              <a:t> </a:t>
            </a:r>
            <a:r>
              <a:rPr lang="en-US" sz="3600" dirty="0" smtClean="0"/>
              <a:t>Mr</a:t>
            </a:r>
            <a:r>
              <a:rPr lang="en-US" sz="3600" dirty="0"/>
              <a:t>. </a:t>
            </a:r>
            <a:r>
              <a:rPr lang="en-US" sz="3600" dirty="0" err="1"/>
              <a:t>Handoyo</a:t>
            </a:r>
            <a:r>
              <a:rPr lang="en-US" sz="3600" dirty="0"/>
              <a:t> </a:t>
            </a:r>
            <a:r>
              <a:rPr lang="en-US" sz="3600" dirty="0" err="1"/>
              <a:t>Puji</a:t>
            </a:r>
            <a:r>
              <a:rPr lang="en-US" sz="3600" dirty="0"/>
              <a:t> </a:t>
            </a:r>
            <a:r>
              <a:rPr lang="en-US" sz="3600" dirty="0" err="1"/>
              <a:t>Widodo</a:t>
            </a:r>
            <a:r>
              <a:rPr lang="en-US" sz="3600" b="0" dirty="0"/>
              <a:t/>
            </a:r>
            <a:br>
              <a:rPr lang="en-US" sz="3600" b="0" dirty="0"/>
            </a:br>
            <a:r>
              <a:rPr lang="en-US" sz="3600" dirty="0" smtClean="0"/>
              <a:t> </a:t>
            </a: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a:t>For me, critical thinking means making sense of worlds through a particular </a:t>
            </a:r>
            <a:r>
              <a:rPr lang="en-US" sz="2400" dirty="0" smtClean="0"/>
              <a:t>lens. </a:t>
            </a:r>
            <a:r>
              <a:rPr lang="en-US" sz="2400" dirty="0"/>
              <a:t>I have developed my critical thinking through reading a lot of information from different sources and being open-minded to different perspectives</a:t>
            </a:r>
            <a:r>
              <a:rPr lang="en-US" sz="2400" dirty="0" smtClean="0"/>
              <a:t>. </a:t>
            </a:r>
            <a:r>
              <a:rPr lang="en-US" sz="2400" dirty="0"/>
              <a:t>There are myriad factors in the construction of critical thinking. Knowledge (perspectives) and experience (social participation) are two key factors, which shape the way we think critically. If you are always open-minded to different perspectives, you will learn a lot and can think of different worlds critically.</a:t>
            </a:r>
          </a:p>
        </p:txBody>
      </p:sp>
    </p:spTree>
    <p:extLst>
      <p:ext uri="{BB962C8B-B14F-4D97-AF65-F5344CB8AC3E}">
        <p14:creationId xmlns:p14="http://schemas.microsoft.com/office/powerpoint/2010/main" val="197763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6630</TotalTime>
  <Words>1926</Words>
  <Application>Microsoft Office PowerPoint</Application>
  <PresentationFormat>On-screen Show (4:3)</PresentationFormat>
  <Paragraphs>157</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580TGp_general_light_ani</vt:lpstr>
      <vt:lpstr>Defining and Becoming Critical Thinkers: Perspective from EFL Lecturers in Indonesia</vt:lpstr>
      <vt:lpstr>Questions</vt:lpstr>
      <vt:lpstr>Story from Mr. Ribut Wahyudi </vt:lpstr>
      <vt:lpstr>Cont…</vt:lpstr>
      <vt:lpstr>Story from Mr. Junaidi Mistar </vt:lpstr>
      <vt:lpstr>Cont…</vt:lpstr>
      <vt:lpstr>Story from Mr. Gunadi H. Sulistyo  </vt:lpstr>
      <vt:lpstr>Cont…</vt:lpstr>
      <vt:lpstr>Story from Mr. Handoyo Puji Widodo  </vt:lpstr>
      <vt:lpstr>Cont…</vt:lpstr>
      <vt:lpstr>Story from Mrs. Nugrahenny T. Zacharias   </vt:lpstr>
      <vt:lpstr>Cont…</vt:lpstr>
      <vt:lpstr>Findings</vt:lpstr>
      <vt:lpstr>Findings</vt:lpstr>
      <vt:lpstr>Findings</vt:lpstr>
      <vt:lpstr>Findings</vt:lpstr>
      <vt:lpstr>Findings</vt:lpstr>
      <vt:lpstr>Findings</vt:lpstr>
      <vt:lpstr>Conclusion</vt:lpstr>
      <vt:lpstr>Cont…</vt:lpstr>
      <vt:lpstr>References</vt:lpstr>
      <vt:lpstr>Cont…</vt:lpstr>
      <vt:lpstr>Cont…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Critical Thinkers: A Narrative Inquiry of Indonesian EFL Lecturers</dc:title>
  <dc:creator>user</dc:creator>
  <cp:lastModifiedBy>ASUS</cp:lastModifiedBy>
  <cp:revision>99</cp:revision>
  <cp:lastPrinted>2015-03-24T21:34:24Z</cp:lastPrinted>
  <dcterms:created xsi:type="dcterms:W3CDTF">2015-02-04T22:43:47Z</dcterms:created>
  <dcterms:modified xsi:type="dcterms:W3CDTF">2020-05-22T04:33:36Z</dcterms:modified>
</cp:coreProperties>
</file>